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6" r:id="rId1"/>
  </p:sldMasterIdLst>
  <p:notesMasterIdLst>
    <p:notesMasterId r:id="rId31"/>
  </p:notesMasterIdLst>
  <p:handoutMasterIdLst>
    <p:handoutMasterId r:id="rId32"/>
  </p:handoutMasterIdLst>
  <p:sldIdLst>
    <p:sldId id="375" r:id="rId2"/>
    <p:sldId id="262" r:id="rId3"/>
    <p:sldId id="393" r:id="rId4"/>
    <p:sldId id="369" r:id="rId5"/>
    <p:sldId id="303" r:id="rId6"/>
    <p:sldId id="373" r:id="rId7"/>
    <p:sldId id="287" r:id="rId8"/>
    <p:sldId id="390" r:id="rId9"/>
    <p:sldId id="318" r:id="rId10"/>
    <p:sldId id="335" r:id="rId11"/>
    <p:sldId id="301" r:id="rId12"/>
    <p:sldId id="368" r:id="rId13"/>
    <p:sldId id="370" r:id="rId14"/>
    <p:sldId id="340" r:id="rId15"/>
    <p:sldId id="344" r:id="rId16"/>
    <p:sldId id="394" r:id="rId17"/>
    <p:sldId id="395" r:id="rId18"/>
    <p:sldId id="354" r:id="rId19"/>
    <p:sldId id="358" r:id="rId20"/>
    <p:sldId id="359" r:id="rId21"/>
    <p:sldId id="378" r:id="rId22"/>
    <p:sldId id="379" r:id="rId23"/>
    <p:sldId id="380" r:id="rId24"/>
    <p:sldId id="360" r:id="rId25"/>
    <p:sldId id="361" r:id="rId26"/>
    <p:sldId id="362" r:id="rId27"/>
    <p:sldId id="363" r:id="rId28"/>
    <p:sldId id="382" r:id="rId29"/>
    <p:sldId id="383" r:id="rId30"/>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Tahoma" pitchFamily="34" charset="0"/>
        <a:ea typeface="+mn-ea"/>
        <a:cs typeface="Times New Roman" pitchFamily="18" charset="0"/>
      </a:defRPr>
    </a:lvl1pPr>
    <a:lvl2pPr marL="457200" algn="ctr" rtl="0" fontAlgn="base">
      <a:spcBef>
        <a:spcPct val="0"/>
      </a:spcBef>
      <a:spcAft>
        <a:spcPct val="0"/>
      </a:spcAft>
      <a:defRPr kern="1200">
        <a:solidFill>
          <a:schemeClr val="tx1"/>
        </a:solidFill>
        <a:latin typeface="Tahoma" pitchFamily="34" charset="0"/>
        <a:ea typeface="+mn-ea"/>
        <a:cs typeface="Times New Roman" pitchFamily="18" charset="0"/>
      </a:defRPr>
    </a:lvl2pPr>
    <a:lvl3pPr marL="914400" algn="ctr" rtl="0" fontAlgn="base">
      <a:spcBef>
        <a:spcPct val="0"/>
      </a:spcBef>
      <a:spcAft>
        <a:spcPct val="0"/>
      </a:spcAft>
      <a:defRPr kern="1200">
        <a:solidFill>
          <a:schemeClr val="tx1"/>
        </a:solidFill>
        <a:latin typeface="Tahoma" pitchFamily="34" charset="0"/>
        <a:ea typeface="+mn-ea"/>
        <a:cs typeface="Times New Roman" pitchFamily="18" charset="0"/>
      </a:defRPr>
    </a:lvl3pPr>
    <a:lvl4pPr marL="1371600" algn="ctr" rtl="0" fontAlgn="base">
      <a:spcBef>
        <a:spcPct val="0"/>
      </a:spcBef>
      <a:spcAft>
        <a:spcPct val="0"/>
      </a:spcAft>
      <a:defRPr kern="1200">
        <a:solidFill>
          <a:schemeClr val="tx1"/>
        </a:solidFill>
        <a:latin typeface="Tahoma" pitchFamily="34" charset="0"/>
        <a:ea typeface="+mn-ea"/>
        <a:cs typeface="Times New Roman" pitchFamily="18" charset="0"/>
      </a:defRPr>
    </a:lvl4pPr>
    <a:lvl5pPr marL="1828800" algn="ctr" rtl="0" fontAlgn="base">
      <a:spcBef>
        <a:spcPct val="0"/>
      </a:spcBef>
      <a:spcAft>
        <a:spcPct val="0"/>
      </a:spcAft>
      <a:defRPr kern="1200">
        <a:solidFill>
          <a:schemeClr val="tx1"/>
        </a:solidFill>
        <a:latin typeface="Tahoma" pitchFamily="34" charset="0"/>
        <a:ea typeface="+mn-ea"/>
        <a:cs typeface="Times New Roman" pitchFamily="18" charset="0"/>
      </a:defRPr>
    </a:lvl5pPr>
    <a:lvl6pPr marL="2286000" algn="l" defTabSz="914400" rtl="0" eaLnBrk="1" latinLnBrk="0" hangingPunct="1">
      <a:defRPr kern="1200">
        <a:solidFill>
          <a:schemeClr val="tx1"/>
        </a:solidFill>
        <a:latin typeface="Tahoma" pitchFamily="34" charset="0"/>
        <a:ea typeface="+mn-ea"/>
        <a:cs typeface="Times New Roman" pitchFamily="18" charset="0"/>
      </a:defRPr>
    </a:lvl6pPr>
    <a:lvl7pPr marL="2743200" algn="l" defTabSz="914400" rtl="0" eaLnBrk="1" latinLnBrk="0" hangingPunct="1">
      <a:defRPr kern="1200">
        <a:solidFill>
          <a:schemeClr val="tx1"/>
        </a:solidFill>
        <a:latin typeface="Tahoma" pitchFamily="34" charset="0"/>
        <a:ea typeface="+mn-ea"/>
        <a:cs typeface="Times New Roman" pitchFamily="18" charset="0"/>
      </a:defRPr>
    </a:lvl7pPr>
    <a:lvl8pPr marL="3200400" algn="l" defTabSz="914400" rtl="0" eaLnBrk="1" latinLnBrk="0" hangingPunct="1">
      <a:defRPr kern="1200">
        <a:solidFill>
          <a:schemeClr val="tx1"/>
        </a:solidFill>
        <a:latin typeface="Tahoma" pitchFamily="34" charset="0"/>
        <a:ea typeface="+mn-ea"/>
        <a:cs typeface="Times New Roman" pitchFamily="18" charset="0"/>
      </a:defRPr>
    </a:lvl8pPr>
    <a:lvl9pPr marL="3657600" algn="l" defTabSz="914400" rtl="0" eaLnBrk="1" latinLnBrk="0" hangingPunct="1">
      <a:defRPr kern="1200">
        <a:solidFill>
          <a:schemeClr val="tx1"/>
        </a:solidFill>
        <a:latin typeface="Tahom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A8EEFE"/>
    <a:srgbClr val="96EAFE"/>
    <a:srgbClr val="7C5989"/>
    <a:srgbClr val="000066"/>
    <a:srgbClr val="333399"/>
    <a:srgbClr val="FFFFFF"/>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168" autoAdjust="0"/>
  </p:normalViewPr>
  <p:slideViewPr>
    <p:cSldViewPr>
      <p:cViewPr>
        <p:scale>
          <a:sx n="80" d="100"/>
          <a:sy n="80" d="100"/>
        </p:scale>
        <p:origin x="-118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ahoma" pitchFamily="-109" charset="0"/>
                <a:cs typeface="Times New Roman" pitchFamily="-109" charset="0"/>
              </a:defRPr>
            </a:lvl1pPr>
          </a:lstStyle>
          <a:p>
            <a:pPr>
              <a:defRPr/>
            </a:pPr>
            <a:endParaRPr lang="en-US"/>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pitchFamily="-109" charset="0"/>
                <a:cs typeface="Times New Roman" pitchFamily="-109" charset="0"/>
              </a:defRPr>
            </a:lvl1pPr>
          </a:lstStyle>
          <a:p>
            <a:pPr>
              <a:defRPr/>
            </a:pPr>
            <a:fld id="{4AE86BD9-4B46-4D49-B0B7-C559955D2624}" type="datetime1">
              <a:rPr lang="en-US"/>
              <a:pPr>
                <a:defRPr/>
              </a:pPr>
              <a:t>1/25/2019</a:t>
            </a:fld>
            <a:endParaRPr lang="en-US"/>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ahoma" pitchFamily="-109" charset="0"/>
                <a:cs typeface="Times New Roman" pitchFamily="-109" charset="0"/>
              </a:defRPr>
            </a:lvl1pPr>
          </a:lstStyle>
          <a:p>
            <a:pPr>
              <a:defRPr/>
            </a:pPr>
            <a:endParaRPr lang="en-US"/>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ahoma" pitchFamily="-109" charset="0"/>
                <a:cs typeface="Times New Roman" pitchFamily="-109" charset="0"/>
              </a:defRPr>
            </a:lvl1pPr>
          </a:lstStyle>
          <a:p>
            <a:pPr>
              <a:defRPr/>
            </a:pPr>
            <a:fld id="{524243CD-8999-41BE-AD82-AAF33613EB7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09" charset="0"/>
                <a:cs typeface="Times New Roman" pitchFamily="-109"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09" charset="0"/>
                <a:cs typeface="Times New Roman" pitchFamily="-109"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09" charset="0"/>
                <a:cs typeface="Times New Roman" pitchFamily="-109"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09" charset="0"/>
                <a:cs typeface="Times New Roman" pitchFamily="-109" charset="0"/>
              </a:defRPr>
            </a:lvl1pPr>
          </a:lstStyle>
          <a:p>
            <a:pPr>
              <a:defRPr/>
            </a:pPr>
            <a:fld id="{DDDCA8AE-E2AD-4955-8F4B-DD17D0E5AF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pitchFamily="-109" charset="0"/>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845A0B1-3017-4A7B-8004-10B712B4DFD7}" type="slidenum">
              <a:rPr lang="en-US" smtClean="0">
                <a:latin typeface="Times New Roman" pitchFamily="18" charset="0"/>
                <a:cs typeface="Times New Roman" pitchFamily="18" charset="0"/>
              </a:rPr>
              <a:pPr/>
              <a:t>2</a:t>
            </a:fld>
            <a:endParaRPr lang="en-US" smtClean="0">
              <a:latin typeface="Times New Roman" pitchFamily="18" charset="0"/>
              <a:cs typeface="Times New Roman" pitchFamily="18" charset="0"/>
            </a:endParaRPr>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en-US" smtClean="0">
              <a:latin typeface="Times New Roman" pitchFamily="18" charset="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smtClean="0"/>
              <a:t>LSPS-malaynaanthony</a:t>
            </a:r>
          </a:p>
          <a:p>
            <a:r>
              <a:rPr lang="en-US" smtClean="0"/>
              <a:t>purple58</a:t>
            </a:r>
          </a:p>
        </p:txBody>
      </p:sp>
      <p:sp>
        <p:nvSpPr>
          <p:cNvPr id="23556" name="Slide Number Placeholder 3"/>
          <p:cNvSpPr>
            <a:spLocks noGrp="1"/>
          </p:cNvSpPr>
          <p:nvPr>
            <p:ph type="sldNum" sz="quarter" idx="5"/>
          </p:nvPr>
        </p:nvSpPr>
        <p:spPr>
          <a:noFill/>
          <a:ln>
            <a:miter lim="800000"/>
            <a:headEnd/>
            <a:tailEnd/>
          </a:ln>
        </p:spPr>
        <p:txBody>
          <a:bodyPr/>
          <a:lstStyle/>
          <a:p>
            <a:fld id="{08A47515-A5BE-4C54-A5D0-A9AD66F076D5}"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E104C1F-DFDA-4CD4-A34F-64391E78F204}" type="slidenum">
              <a:rPr lang="en-US" smtClean="0">
                <a:latin typeface="Times New Roman" pitchFamily="18" charset="0"/>
                <a:cs typeface="Times New Roman" pitchFamily="18" charset="0"/>
              </a:rPr>
              <a:pPr/>
              <a:t>10</a:t>
            </a:fld>
            <a:endParaRPr lang="en-US" smtClean="0">
              <a:latin typeface="Times New Roman" pitchFamily="18" charset="0"/>
              <a:cs typeface="Times New Roman" pitchFamily="18" charset="0"/>
            </a:endParaRPr>
          </a:p>
        </p:txBody>
      </p:sp>
      <p:sp>
        <p:nvSpPr>
          <p:cNvPr id="57347" name="Rectangle 1026"/>
          <p:cNvSpPr>
            <a:spLocks noGrp="1" noRot="1" noChangeAspect="1" noChangeArrowheads="1" noTextEdit="1"/>
          </p:cNvSpPr>
          <p:nvPr>
            <p:ph type="sldImg"/>
          </p:nvPr>
        </p:nvSpPr>
        <p:spPr>
          <a:ln/>
        </p:spPr>
      </p:sp>
      <p:sp>
        <p:nvSpPr>
          <p:cNvPr id="57348" name="Rectangle 1027"/>
          <p:cNvSpPr>
            <a:spLocks noGrp="1" noChangeArrowheads="1"/>
          </p:cNvSpPr>
          <p:nvPr>
            <p:ph type="body" idx="1"/>
          </p:nvPr>
        </p:nvSpPr>
        <p:spPr>
          <a:noFill/>
          <a:ln/>
        </p:spPr>
        <p:txBody>
          <a:bodyPr/>
          <a:lstStyle/>
          <a:p>
            <a:pPr eaLnBrk="1" hangingPunct="1"/>
            <a:endParaRPr lang="en-US" smtClean="0">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latin typeface="Times New Roman" pitchFamily="18"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18631BA-AB3A-43F5-86F9-51D50160C32B}" type="slidenum">
              <a:rPr lang="en-US" smtClean="0">
                <a:latin typeface="Times New Roman" pitchFamily="18" charset="0"/>
                <a:cs typeface="Times New Roman" pitchFamily="18" charset="0"/>
              </a:rPr>
              <a:pPr/>
              <a:t>26</a:t>
            </a:fld>
            <a:endParaRPr lang="en-US" smtClean="0">
              <a:latin typeface="Times New Roman" pitchFamily="18" charset="0"/>
              <a:cs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latin typeface="Times New Roman" pitchFamily="18"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B9E28A03-482C-4523-AB92-77197E80994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C75A295-CDF9-403B-8EAD-25EE9EBA77E0}"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36568D47-CFBA-40D7-9B17-E95ECDEE462C}"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3DDE792-7FFC-4EC5-983B-12176F98476E}"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D2C4E6C1-5641-4B7E-A9EF-44B28B34178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903EE14-9129-4F93-A33C-5288E72E6234}"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E2571FB9-9925-4CC7-97FC-77D0553C9CF3}"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2771C69-7726-4B88-A2B3-5861DF13BAE5}"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909D4614-1B97-4CFF-ABE3-E2802BC29466}"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3B1652E-8930-49BA-AC94-ADE90F0B6478}"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229E68D-52A4-4B66-A5FE-DC44C90B45ED}" type="slidenum">
              <a:rPr lang="en-US" smtClean="0"/>
              <a:pPr>
                <a:defRPr/>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FE764ECB-E5EA-4721-AE03-E3D750655DB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transition>
    <p:fade thruBlk="1"/>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akeshoreschool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facweb.stvincent.edu/l2l/gweiers/english.JPG" TargetMode="External"/><Relationship Id="rId4" Type="http://schemas.openxmlformats.org/officeDocument/2006/relationships/hyperlink" Target="http://www.lakeshoreschools.org/docs/CourseBook201617.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s.lsps.misd.net/public/hom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areercruising.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P%20Form.docx" TargetMode="External"/><Relationship Id="rId2" Type="http://schemas.openxmlformats.org/officeDocument/2006/relationships/hyperlink" Target="http://lakeshoreschool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cmacomb.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akeshoreschools.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eaLnBrk="1" fontAlgn="auto" hangingPunct="1">
              <a:spcAft>
                <a:spcPts val="0"/>
              </a:spcAft>
              <a:defRPr/>
            </a:pPr>
            <a:r>
              <a:rPr sz="5000" dirty="0" smtClean="0">
                <a:solidFill>
                  <a:srgbClr val="C00000"/>
                </a:solidFill>
                <a:effectLst>
                  <a:outerShdw blurRad="38100" dist="38100" dir="2700000" algn="tl">
                    <a:srgbClr val="000000"/>
                  </a:outerShdw>
                </a:effectLst>
              </a:rPr>
              <a:t>Lake Shore High School</a:t>
            </a:r>
            <a:endParaRPr sz="5000" dirty="0">
              <a:solidFill>
                <a:srgbClr val="C00000"/>
              </a:solidFill>
            </a:endParaRPr>
          </a:p>
        </p:txBody>
      </p:sp>
      <p:sp>
        <p:nvSpPr>
          <p:cNvPr id="5122" name="Content Placeholder 1"/>
          <p:cNvSpPr>
            <a:spLocks noGrp="1"/>
          </p:cNvSpPr>
          <p:nvPr>
            <p:ph type="subTitle" idx="1"/>
          </p:nvPr>
        </p:nvSpPr>
        <p:spPr/>
        <p:txBody>
          <a:bodyPr>
            <a:normAutofit/>
          </a:bodyPr>
          <a:lstStyle/>
          <a:p>
            <a:pPr algn="ctr" eaLnBrk="1" hangingPunct="1">
              <a:buFont typeface="Wingdings 2" pitchFamily="18" charset="2"/>
              <a:buNone/>
            </a:pPr>
            <a:r>
              <a:rPr lang="en-US" sz="3200" b="1" dirty="0" smtClean="0">
                <a:solidFill>
                  <a:srgbClr val="C00000"/>
                </a:solidFill>
                <a:ea typeface="ＭＳ Ｐゴシック" pitchFamily="34" charset="-128"/>
              </a:rPr>
              <a:t>Sophomore Course Registration</a:t>
            </a:r>
          </a:p>
          <a:p>
            <a:pPr algn="ctr" eaLnBrk="1" hangingPunct="1"/>
            <a:endParaRPr lang="en-US"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eaLnBrk="1" fontAlgn="auto" hangingPunct="1">
              <a:spcAft>
                <a:spcPts val="0"/>
              </a:spcAft>
              <a:defRPr/>
            </a:pPr>
            <a:r>
              <a:rPr sz="4800" dirty="0" smtClean="0">
                <a:solidFill>
                  <a:srgbClr val="FF0000"/>
                </a:solidFill>
                <a:effectLst>
                  <a:outerShdw blurRad="38100" dist="38100" dir="2700000" algn="tl">
                    <a:srgbClr val="000000"/>
                  </a:outerShdw>
                </a:effectLst>
              </a:rPr>
              <a:t>Course Book</a:t>
            </a:r>
          </a:p>
        </p:txBody>
      </p:sp>
      <p:sp>
        <p:nvSpPr>
          <p:cNvPr id="12291" name="Rectangle 3"/>
          <p:cNvSpPr>
            <a:spLocks noGrp="1" noChangeArrowheads="1"/>
          </p:cNvSpPr>
          <p:nvPr>
            <p:ph idx="1"/>
          </p:nvPr>
        </p:nvSpPr>
        <p:spPr/>
        <p:txBody>
          <a:bodyPr/>
          <a:lstStyle/>
          <a:p>
            <a:pPr eaLnBrk="1" hangingPunct="1">
              <a:buClr>
                <a:srgbClr val="C00000"/>
              </a:buClr>
            </a:pPr>
            <a:r>
              <a:rPr lang="en-US" dirty="0" smtClean="0">
                <a:solidFill>
                  <a:srgbClr val="FF0000"/>
                </a:solidFill>
                <a:ea typeface="ＭＳ Ｐゴシック" pitchFamily="34" charset="-128"/>
              </a:rPr>
              <a:t>Log onto: </a:t>
            </a:r>
            <a:r>
              <a:rPr lang="en-US" dirty="0" smtClean="0">
                <a:solidFill>
                  <a:srgbClr val="FF0000"/>
                </a:solidFill>
                <a:ea typeface="ＭＳ Ｐゴシック" pitchFamily="34" charset="-128"/>
                <a:hlinkClick r:id="rId3"/>
              </a:rPr>
              <a:t>http://lakeshoreschools.org/</a:t>
            </a:r>
            <a:endParaRPr lang="en-US" dirty="0" smtClean="0">
              <a:solidFill>
                <a:srgbClr val="FF0000"/>
              </a:solidFill>
              <a:ea typeface="ＭＳ Ｐゴシック" pitchFamily="34" charset="-128"/>
            </a:endParaRPr>
          </a:p>
          <a:p>
            <a:pPr eaLnBrk="1" hangingPunct="1">
              <a:buClr>
                <a:srgbClr val="C00000"/>
              </a:buClr>
            </a:pPr>
            <a:r>
              <a:rPr lang="en-US" dirty="0" smtClean="0">
                <a:solidFill>
                  <a:srgbClr val="FF0000"/>
                </a:solidFill>
                <a:ea typeface="ＭＳ Ｐゴシック" pitchFamily="34" charset="-128"/>
              </a:rPr>
              <a:t>Click on “Lake Shore High School”</a:t>
            </a:r>
          </a:p>
          <a:p>
            <a:pPr eaLnBrk="1" hangingPunct="1">
              <a:buClr>
                <a:srgbClr val="C00000"/>
              </a:buClr>
            </a:pPr>
            <a:r>
              <a:rPr lang="en-US" dirty="0" smtClean="0">
                <a:solidFill>
                  <a:srgbClr val="FF0000"/>
                </a:solidFill>
                <a:ea typeface="ＭＳ Ｐゴシック" pitchFamily="34" charset="-128"/>
              </a:rPr>
              <a:t>Click on “Course Selection”</a:t>
            </a:r>
          </a:p>
          <a:p>
            <a:pPr eaLnBrk="1" hangingPunct="1">
              <a:buClr>
                <a:srgbClr val="C00000"/>
              </a:buClr>
            </a:pPr>
            <a:r>
              <a:rPr lang="en-US" sz="2400" dirty="0" smtClean="0">
                <a:solidFill>
                  <a:srgbClr val="FF0000"/>
                </a:solidFill>
                <a:ea typeface="ＭＳ Ｐゴシック" pitchFamily="34" charset="-128"/>
              </a:rPr>
              <a:t>Click on </a:t>
            </a:r>
            <a:r>
              <a:rPr lang="en-US" sz="2400" dirty="0" smtClean="0">
                <a:solidFill>
                  <a:srgbClr val="FF0000"/>
                </a:solidFill>
                <a:ea typeface="ＭＳ Ｐゴシック" pitchFamily="34" charset="-128"/>
                <a:hlinkClick r:id="rId4"/>
              </a:rPr>
              <a:t>“Course Offerings Guide</a:t>
            </a:r>
            <a:r>
              <a:rPr lang="en-US" dirty="0" smtClean="0">
                <a:solidFill>
                  <a:srgbClr val="FF0000"/>
                </a:solidFill>
                <a:ea typeface="ＭＳ Ｐゴシック" pitchFamily="34" charset="-128"/>
                <a:hlinkClick r:id="rId4"/>
              </a:rPr>
              <a:t>”</a:t>
            </a:r>
            <a:endParaRPr lang="en-US" dirty="0" smtClean="0">
              <a:solidFill>
                <a:srgbClr val="FF0000"/>
              </a:solidFill>
              <a:ea typeface="ＭＳ Ｐゴシック" pitchFamily="34" charset="-128"/>
            </a:endParaRPr>
          </a:p>
          <a:p>
            <a:pPr algn="ctr" eaLnBrk="1" hangingPunct="1">
              <a:buClr>
                <a:srgbClr val="C00000"/>
              </a:buClr>
            </a:pPr>
            <a:endParaRPr lang="en-US" sz="7200" dirty="0" smtClean="0">
              <a:solidFill>
                <a:srgbClr val="C00000"/>
              </a:solidFill>
              <a:ea typeface="ＭＳ Ｐゴシック" pitchFamily="34" charset="-128"/>
            </a:endParaRPr>
          </a:p>
        </p:txBody>
      </p:sp>
      <p:sp>
        <p:nvSpPr>
          <p:cNvPr id="12292" name="WordArt 5"/>
          <p:cNvSpPr>
            <a:spLocks noChangeArrowheads="1" noChangeShapeType="1" noTextEdit="1"/>
          </p:cNvSpPr>
          <p:nvPr/>
        </p:nvSpPr>
        <p:spPr bwMode="auto">
          <a:xfrm>
            <a:off x="609600" y="4114800"/>
            <a:ext cx="7391400" cy="1439863"/>
          </a:xfrm>
          <a:prstGeom prst="rect">
            <a:avLst/>
          </a:prstGeom>
        </p:spPr>
        <p:txBody>
          <a:bodyPr wrap="none" fromWordArt="1">
            <a:prstTxWarp prst="textSlantUp">
              <a:avLst>
                <a:gd name="adj" fmla="val 55556"/>
              </a:avLst>
            </a:prstTxWarp>
          </a:bodyPr>
          <a:lstStyle/>
          <a:p>
            <a:endParaRPr lang="en-US" kern="10">
              <a:ln w="9525">
                <a:solidFill>
                  <a:schemeClr val="hlink"/>
                </a:solidFill>
                <a:round/>
                <a:headEnd/>
                <a:tailEnd/>
              </a:ln>
              <a:solidFill>
                <a:srgbClr val="000000"/>
              </a:solidFill>
              <a:latin typeface="Arial Black"/>
            </a:endParaRPr>
          </a:p>
        </p:txBody>
      </p:sp>
      <p:pic>
        <p:nvPicPr>
          <p:cNvPr id="12293" name="Picture 8" descr="See full size image">
            <a:hlinkClick r:id="rId5"/>
          </p:cNvPr>
          <p:cNvPicPr>
            <a:picLocks noChangeAspect="1" noChangeArrowheads="1"/>
          </p:cNvPicPr>
          <p:nvPr/>
        </p:nvPicPr>
        <p:blipFill>
          <a:blip r:embed="rId6" cstate="print"/>
          <a:srcRect/>
          <a:stretch>
            <a:fillRect/>
          </a:stretch>
        </p:blipFill>
        <p:spPr bwMode="auto">
          <a:xfrm>
            <a:off x="6172200" y="3962400"/>
            <a:ext cx="2133600" cy="19399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20040"/>
            <a:ext cx="7239000" cy="1356360"/>
          </a:xfrm>
        </p:spPr>
        <p:txBody>
          <a:bodyPr>
            <a:noAutofit/>
          </a:bodyPr>
          <a:lstStyle/>
          <a:p>
            <a:pPr algn="ctr" eaLnBrk="1" fontAlgn="auto" hangingPunct="1">
              <a:spcAft>
                <a:spcPts val="0"/>
              </a:spcAft>
              <a:defRPr/>
            </a:pP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C00000"/>
                </a:solidFill>
                <a:effectLst>
                  <a:outerShdw blurRad="38100" dist="38100" dir="2700000" algn="tl">
                    <a:srgbClr val="000000"/>
                  </a:outerShdw>
                </a:effectLst>
              </a:rPr>
              <a:t/>
            </a:r>
            <a:br>
              <a:rPr sz="4000" dirty="0" smtClean="0">
                <a:solidFill>
                  <a:srgbClr val="C00000"/>
                </a:solidFill>
                <a:effectLst>
                  <a:outerShdw blurRad="38100" dist="38100" dir="2700000" algn="tl">
                    <a:srgbClr val="000000"/>
                  </a:outerShdw>
                </a:effectLst>
              </a:rPr>
            </a:br>
            <a:r>
              <a:rPr sz="4000" dirty="0" smtClean="0">
                <a:solidFill>
                  <a:srgbClr val="FF0000"/>
                </a:solidFill>
                <a:effectLst>
                  <a:outerShdw blurRad="38100" dist="38100" dir="2700000" algn="tl">
                    <a:srgbClr val="000000"/>
                  </a:outerShdw>
                </a:effectLst>
              </a:rPr>
              <a:t>How Do You Fill Out</a:t>
            </a:r>
            <a:r>
              <a:rPr lang="en-US" sz="4000" dirty="0" smtClean="0">
                <a:solidFill>
                  <a:srgbClr val="FF0000"/>
                </a:solidFill>
                <a:effectLst>
                  <a:outerShdw blurRad="38100" dist="38100" dir="2700000" algn="tl">
                    <a:srgbClr val="000000"/>
                  </a:outerShdw>
                </a:effectLst>
              </a:rPr>
              <a:t> </a:t>
            </a:r>
            <a:r>
              <a:rPr sz="4000" dirty="0" smtClean="0">
                <a:solidFill>
                  <a:srgbClr val="FF0000"/>
                </a:solidFill>
                <a:effectLst>
                  <a:outerShdw blurRad="38100" dist="38100" dir="2700000" algn="tl">
                    <a:srgbClr val="000000"/>
                  </a:outerShdw>
                </a:effectLst>
              </a:rPr>
              <a:t>Your </a:t>
            </a:r>
            <a:r>
              <a:rPr lang="en-US" sz="4000" dirty="0" smtClean="0">
                <a:solidFill>
                  <a:srgbClr val="FF0000"/>
                </a:solidFill>
                <a:effectLst>
                  <a:outerShdw blurRad="38100" dist="38100" dir="2700000" algn="tl">
                    <a:srgbClr val="000000"/>
                  </a:outerShdw>
                </a:effectLst>
              </a:rPr>
              <a:t> </a:t>
            </a:r>
            <a:r>
              <a:rPr sz="4000" dirty="0" smtClean="0">
                <a:solidFill>
                  <a:srgbClr val="FF0000"/>
                </a:solidFill>
                <a:effectLst>
                  <a:outerShdw blurRad="38100" dist="38100" dir="2700000" algn="tl">
                    <a:srgbClr val="000000"/>
                  </a:outerShdw>
                </a:effectLst>
              </a:rPr>
              <a:t>Registration Form?</a:t>
            </a:r>
          </a:p>
        </p:txBody>
      </p:sp>
      <p:sp>
        <p:nvSpPr>
          <p:cNvPr id="13314" name="Rectangle 3"/>
          <p:cNvSpPr>
            <a:spLocks noGrp="1" noChangeArrowheads="1"/>
          </p:cNvSpPr>
          <p:nvPr>
            <p:ph idx="1"/>
          </p:nvPr>
        </p:nvSpPr>
        <p:spPr>
          <a:xfrm>
            <a:off x="457200" y="1752600"/>
            <a:ext cx="7239000" cy="4703136"/>
          </a:xfrm>
        </p:spPr>
        <p:txBody>
          <a:bodyPr>
            <a:normAutofit/>
          </a:bodyPr>
          <a:lstStyle/>
          <a:p>
            <a:pPr eaLnBrk="1" hangingPunct="1">
              <a:buClr>
                <a:srgbClr val="C00000"/>
              </a:buClr>
            </a:pPr>
            <a:r>
              <a:rPr lang="en-US" dirty="0" smtClean="0">
                <a:solidFill>
                  <a:srgbClr val="FF0000"/>
                </a:solidFill>
                <a:ea typeface="ＭＳ Ｐゴシック" pitchFamily="34" charset="-128"/>
              </a:rPr>
              <a:t>Classes Taken – Use as a Checklist</a:t>
            </a:r>
          </a:p>
          <a:p>
            <a:pPr lvl="1" eaLnBrk="1" hangingPunct="1">
              <a:buClr>
                <a:srgbClr val="C00000"/>
              </a:buClr>
            </a:pPr>
            <a:r>
              <a:rPr lang="en-US" sz="2000" b="1" dirty="0" smtClean="0">
                <a:solidFill>
                  <a:srgbClr val="FF0000"/>
                </a:solidFill>
                <a:ea typeface="ＭＳ Ｐゴシック" pitchFamily="34" charset="-128"/>
              </a:rPr>
              <a:t>Not going to see classes with the same name</a:t>
            </a:r>
          </a:p>
          <a:p>
            <a:pPr lvl="1" eaLnBrk="1" hangingPunct="1">
              <a:buClr>
                <a:srgbClr val="C00000"/>
              </a:buClr>
            </a:pPr>
            <a:r>
              <a:rPr lang="en-US" sz="2000" b="1" dirty="0" smtClean="0">
                <a:solidFill>
                  <a:srgbClr val="FF0000"/>
                </a:solidFill>
                <a:ea typeface="ＭＳ Ｐゴシック" pitchFamily="34" charset="-128"/>
              </a:rPr>
              <a:t>For example – Biology, Chemistry, Symphonic Band</a:t>
            </a:r>
          </a:p>
          <a:p>
            <a:pPr eaLnBrk="1" hangingPunct="1">
              <a:buClr>
                <a:srgbClr val="C00000"/>
              </a:buClr>
            </a:pPr>
            <a:r>
              <a:rPr lang="en-US" dirty="0" smtClean="0">
                <a:solidFill>
                  <a:srgbClr val="FF0000"/>
                </a:solidFill>
                <a:ea typeface="ＭＳ Ｐゴシック" pitchFamily="34" charset="-128"/>
              </a:rPr>
              <a:t>General Directions</a:t>
            </a:r>
          </a:p>
          <a:p>
            <a:pPr eaLnBrk="1" hangingPunct="1">
              <a:buClr>
                <a:srgbClr val="C00000"/>
              </a:buClr>
            </a:pPr>
            <a:r>
              <a:rPr lang="en-US" dirty="0" smtClean="0">
                <a:solidFill>
                  <a:srgbClr val="FF0000"/>
                </a:solidFill>
                <a:ea typeface="ＭＳ Ｐゴシック" pitchFamily="34" charset="-128"/>
              </a:rPr>
              <a:t>Next Year</a:t>
            </a:r>
            <a:r>
              <a:rPr lang="en-US" dirty="0" smtClean="0">
                <a:solidFill>
                  <a:srgbClr val="FF0000"/>
                </a:solidFill>
                <a:latin typeface="Times New Roman" pitchFamily="18" charset="0"/>
                <a:ea typeface="ＭＳ Ｐゴシック" pitchFamily="34" charset="-128"/>
              </a:rPr>
              <a:t>’</a:t>
            </a:r>
            <a:r>
              <a:rPr lang="en-US" dirty="0" smtClean="0">
                <a:solidFill>
                  <a:srgbClr val="FF0000"/>
                </a:solidFill>
                <a:ea typeface="ＭＳ Ｐゴシック" pitchFamily="34" charset="-128"/>
              </a:rPr>
              <a:t>s Courses</a:t>
            </a:r>
          </a:p>
          <a:p>
            <a:pPr eaLnBrk="1" hangingPunct="1">
              <a:buClr>
                <a:srgbClr val="C00000"/>
              </a:buClr>
            </a:pPr>
            <a:r>
              <a:rPr lang="en-US" dirty="0" smtClean="0">
                <a:solidFill>
                  <a:srgbClr val="FF0000"/>
                </a:solidFill>
                <a:ea typeface="ＭＳ Ｐゴシック" pitchFamily="34" charset="-128"/>
              </a:rPr>
              <a:t>AP Courses</a:t>
            </a:r>
          </a:p>
          <a:p>
            <a:pPr eaLnBrk="1" hangingPunct="1">
              <a:buClr>
                <a:srgbClr val="C00000"/>
              </a:buClr>
            </a:pPr>
            <a:r>
              <a:rPr lang="en-US" dirty="0" smtClean="0">
                <a:solidFill>
                  <a:srgbClr val="FF0000"/>
                </a:solidFill>
                <a:ea typeface="ＭＳ Ｐゴシック" pitchFamily="34" charset="-128"/>
              </a:rPr>
              <a:t>General Alternate Courses</a:t>
            </a:r>
          </a:p>
          <a:p>
            <a:pPr eaLnBrk="1" hangingPunct="1">
              <a:buClr>
                <a:srgbClr val="C00000"/>
              </a:buClr>
            </a:pPr>
            <a:r>
              <a:rPr lang="en-US" dirty="0" smtClean="0">
                <a:solidFill>
                  <a:srgbClr val="FF0000"/>
                </a:solidFill>
                <a:ea typeface="ＭＳ Ｐゴシック" pitchFamily="34" charset="-128"/>
              </a:rPr>
              <a:t>Backside of Sheet – All Courses</a:t>
            </a:r>
          </a:p>
          <a:p>
            <a:pPr eaLnBrk="1" hangingPunct="1">
              <a:buClr>
                <a:srgbClr val="C00000"/>
              </a:buClr>
            </a:pPr>
            <a:endParaRPr lang="en-US"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670560"/>
          </a:xfrm>
        </p:spPr>
        <p:txBody>
          <a:bodyPr>
            <a:normAutofit fontScale="90000"/>
          </a:bodyPr>
          <a:lstStyle/>
          <a:p>
            <a:pPr algn="ctr" eaLnBrk="1" fontAlgn="auto" hangingPunct="1">
              <a:spcAft>
                <a:spcPts val="0"/>
              </a:spcAft>
              <a:defRPr/>
            </a:pPr>
            <a:r>
              <a:rPr lang="en-US" dirty="0" smtClean="0">
                <a:solidFill>
                  <a:srgbClr val="FF0000"/>
                </a:solidFill>
              </a:rPr>
              <a:t>Sophomore</a:t>
            </a:r>
            <a:r>
              <a:rPr dirty="0" smtClean="0">
                <a:solidFill>
                  <a:srgbClr val="FF0000"/>
                </a:solidFill>
              </a:rPr>
              <a:t> Scheduling Form</a:t>
            </a:r>
            <a:endParaRPr dirty="0">
              <a:solidFill>
                <a:srgbClr val="FF0000"/>
              </a:solidFill>
            </a:endParaRPr>
          </a:p>
        </p:txBody>
      </p:sp>
      <p:sp>
        <p:nvSpPr>
          <p:cNvPr id="14338" name="Content Placeholder 1"/>
          <p:cNvSpPr>
            <a:spLocks noGrp="1"/>
          </p:cNvSpPr>
          <p:nvPr>
            <p:ph idx="1"/>
          </p:nvPr>
        </p:nvSpPr>
        <p:spPr>
          <a:xfrm>
            <a:off x="457200" y="990600"/>
            <a:ext cx="7239000" cy="5465136"/>
          </a:xfrm>
        </p:spPr>
        <p:txBody>
          <a:bodyPr/>
          <a:lstStyle/>
          <a:p>
            <a:pPr eaLnBrk="1" hangingPunct="1">
              <a:buClr>
                <a:srgbClr val="C00000"/>
              </a:buClr>
            </a:pPr>
            <a:r>
              <a:rPr lang="en-US" sz="2800" dirty="0" smtClean="0">
                <a:solidFill>
                  <a:srgbClr val="FF0000"/>
                </a:solidFill>
              </a:rPr>
              <a:t>These are your graduation requirements</a:t>
            </a:r>
          </a:p>
          <a:p>
            <a:pPr eaLnBrk="1" hangingPunct="1">
              <a:buClr>
                <a:srgbClr val="C00000"/>
              </a:buClr>
            </a:pPr>
            <a:r>
              <a:rPr lang="en-US" sz="2800" dirty="0" smtClean="0">
                <a:solidFill>
                  <a:srgbClr val="FF0000"/>
                </a:solidFill>
              </a:rPr>
              <a:t>On your scheduling form, check off which classes you have SUCCESSFULLY completed.</a:t>
            </a:r>
          </a:p>
          <a:p>
            <a:pPr eaLnBrk="1" hangingPunct="1">
              <a:buClr>
                <a:srgbClr val="C00000"/>
              </a:buClr>
            </a:pPr>
            <a:r>
              <a:rPr lang="en-US" sz="2800" dirty="0" smtClean="0">
                <a:solidFill>
                  <a:srgbClr val="FF0000"/>
                </a:solidFill>
              </a:rPr>
              <a:t>By checking classes off, this will help you determine what electives you can take for the following year</a:t>
            </a:r>
            <a:r>
              <a:rPr lang="en-US" sz="2800" dirty="0" smtClean="0">
                <a:solidFill>
                  <a:srgbClr val="C00000"/>
                </a:solidFill>
              </a:rPr>
              <a:t>.</a:t>
            </a:r>
          </a:p>
        </p:txBody>
      </p:sp>
      <p:pic>
        <p:nvPicPr>
          <p:cNvPr id="1026" name="Picture 2"/>
          <p:cNvPicPr>
            <a:picLocks noChangeAspect="1" noChangeArrowheads="1"/>
          </p:cNvPicPr>
          <p:nvPr/>
        </p:nvPicPr>
        <p:blipFill>
          <a:blip r:embed="rId2" cstate="print"/>
          <a:srcRect/>
          <a:stretch>
            <a:fillRect/>
          </a:stretch>
        </p:blipFill>
        <p:spPr bwMode="auto">
          <a:xfrm>
            <a:off x="3810000" y="3810000"/>
            <a:ext cx="5143202" cy="2819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eaLnBrk="1" fontAlgn="auto" hangingPunct="1">
              <a:spcAft>
                <a:spcPts val="0"/>
              </a:spcAft>
              <a:defRPr/>
            </a:pPr>
            <a:r>
              <a:rPr sz="5000" dirty="0" smtClean="0">
                <a:solidFill>
                  <a:srgbClr val="FF0000"/>
                </a:solidFill>
              </a:rPr>
              <a:t>Getting Started…</a:t>
            </a:r>
            <a:endParaRPr sz="5000" dirty="0">
              <a:solidFill>
                <a:srgbClr val="FF0000"/>
              </a:solidFill>
            </a:endParaRPr>
          </a:p>
        </p:txBody>
      </p:sp>
      <p:sp>
        <p:nvSpPr>
          <p:cNvPr id="15362" name="Content Placeholder 1"/>
          <p:cNvSpPr>
            <a:spLocks noGrp="1"/>
          </p:cNvSpPr>
          <p:nvPr>
            <p:ph idx="1"/>
          </p:nvPr>
        </p:nvSpPr>
        <p:spPr/>
        <p:txBody>
          <a:bodyPr>
            <a:normAutofit/>
          </a:bodyPr>
          <a:lstStyle/>
          <a:p>
            <a:pPr eaLnBrk="1" hangingPunct="1">
              <a:buClr>
                <a:srgbClr val="C00000"/>
              </a:buClr>
            </a:pPr>
            <a:r>
              <a:rPr lang="en-US" sz="3000" dirty="0" smtClean="0">
                <a:solidFill>
                  <a:srgbClr val="FF0000"/>
                </a:solidFill>
              </a:rPr>
              <a:t>- Log into </a:t>
            </a:r>
            <a:r>
              <a:rPr lang="en-US" sz="3000" dirty="0" err="1" smtClean="0">
                <a:solidFill>
                  <a:srgbClr val="FF0000"/>
                </a:solidFill>
              </a:rPr>
              <a:t>Powerschool</a:t>
            </a:r>
            <a:r>
              <a:rPr lang="en-US" sz="3000" dirty="0" smtClean="0">
                <a:solidFill>
                  <a:srgbClr val="FF0000"/>
                </a:solidFill>
              </a:rPr>
              <a:t/>
            </a:r>
            <a:br>
              <a:rPr lang="en-US" sz="3000" dirty="0" smtClean="0">
                <a:solidFill>
                  <a:srgbClr val="FF0000"/>
                </a:solidFill>
              </a:rPr>
            </a:br>
            <a:r>
              <a:rPr lang="en-US" sz="3000" dirty="0" smtClean="0">
                <a:solidFill>
                  <a:srgbClr val="FF0000"/>
                </a:solidFill>
                <a:hlinkClick r:id="rId2"/>
              </a:rPr>
              <a:t>https://ps.lsps.misd.net/public/home.html</a:t>
            </a:r>
            <a:r>
              <a:rPr lang="en-US" sz="3000" dirty="0" smtClean="0">
                <a:solidFill>
                  <a:srgbClr val="FF0000"/>
                </a:solidFill>
              </a:rPr>
              <a:t/>
            </a:r>
            <a:br>
              <a:rPr lang="en-US" sz="3000" dirty="0" smtClean="0">
                <a:solidFill>
                  <a:srgbClr val="FF0000"/>
                </a:solidFill>
              </a:rPr>
            </a:br>
            <a:endParaRPr lang="en-US" sz="3000" dirty="0" smtClean="0">
              <a:solidFill>
                <a:srgbClr val="FF0000"/>
              </a:solidFill>
            </a:endParaRPr>
          </a:p>
          <a:p>
            <a:pPr eaLnBrk="1" hangingPunct="1">
              <a:buClr>
                <a:srgbClr val="C00000"/>
              </a:buClr>
            </a:pPr>
            <a:r>
              <a:rPr lang="en-US" sz="3000" dirty="0" smtClean="0">
                <a:solidFill>
                  <a:srgbClr val="FF0000"/>
                </a:solidFill>
              </a:rPr>
              <a:t>- Your Username and Password is on the top of your scheduling form. </a:t>
            </a:r>
            <a:br>
              <a:rPr lang="en-US" sz="3000" dirty="0" smtClean="0">
                <a:solidFill>
                  <a:srgbClr val="FF0000"/>
                </a:solidFill>
              </a:rPr>
            </a:br>
            <a:endParaRPr lang="en-US" sz="3000" dirty="0" smtClean="0">
              <a:solidFill>
                <a:srgbClr val="FF0000"/>
              </a:solidFill>
            </a:endParaRPr>
          </a:p>
          <a:p>
            <a:pPr eaLnBrk="1" hangingPunct="1">
              <a:buClr>
                <a:srgbClr val="C00000"/>
              </a:buClr>
            </a:pPr>
            <a:r>
              <a:rPr lang="en-US" sz="3000" dirty="0" smtClean="0">
                <a:solidFill>
                  <a:srgbClr val="FF0000"/>
                </a:solidFill>
              </a:rPr>
              <a:t>- REMEMBER – Your password IS case sensitive!</a:t>
            </a:r>
          </a:p>
          <a:p>
            <a:pPr eaLnBrk="1" hangingPunct="1">
              <a:buClr>
                <a:srgbClr val="C00000"/>
              </a:buClr>
            </a:pPr>
            <a:endParaRPr lang="en-US" sz="30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
            <a:ext cx="8077200" cy="2042160"/>
          </a:xfrm>
        </p:spPr>
        <p:txBody>
          <a:bodyPr>
            <a:normAutofit fontScale="90000"/>
          </a:bodyPr>
          <a:lstStyle/>
          <a:p>
            <a:pPr algn="ctr" eaLnBrk="1" fontAlgn="auto" hangingPunct="1">
              <a:spcAft>
                <a:spcPts val="0"/>
              </a:spcAft>
              <a:defRPr/>
            </a:pPr>
            <a:r>
              <a:rPr sz="4500" dirty="0" smtClean="0">
                <a:solidFill>
                  <a:srgbClr val="FF0000"/>
                </a:solidFill>
              </a:rPr>
              <a:t>Select ‘Class Registration’ from left side of the screen</a:t>
            </a:r>
            <a:endParaRPr sz="4500" dirty="0">
              <a:solidFill>
                <a:srgbClr val="FF0000"/>
              </a:solidFill>
            </a:endParaRPr>
          </a:p>
        </p:txBody>
      </p:sp>
      <p:pic>
        <p:nvPicPr>
          <p:cNvPr id="16387" name="Picture 5" descr="Step 1.bmp"/>
          <p:cNvPicPr>
            <a:picLocks noChangeAspect="1"/>
          </p:cNvPicPr>
          <p:nvPr/>
        </p:nvPicPr>
        <p:blipFill>
          <a:blip r:embed="rId2" cstate="print"/>
          <a:srcRect/>
          <a:stretch>
            <a:fillRect/>
          </a:stretch>
        </p:blipFill>
        <p:spPr bwMode="auto">
          <a:xfrm>
            <a:off x="685800" y="2590800"/>
            <a:ext cx="6705600" cy="3843338"/>
          </a:xfrm>
          <a:prstGeom prst="rect">
            <a:avLst/>
          </a:prstGeom>
          <a:noFill/>
          <a:ln w="9525">
            <a:noFill/>
            <a:miter lim="800000"/>
            <a:headEnd/>
            <a:tailEnd/>
          </a:ln>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1905000" y="4648200"/>
            <a:ext cx="914400" cy="914400"/>
          </a:xfrm>
          <a:prstGeom prst="rect">
            <a:avLst/>
          </a:prstGeom>
          <a:noFill/>
          <a:scene3d>
            <a:camera prst="orthographicFront">
              <a:rot lat="0" lon="10500000" rev="0"/>
            </a:camera>
            <a:lightRig rig="threePt" dir="t"/>
          </a:scene3d>
        </p:spPr>
      </p:pic>
      <p:pic>
        <p:nvPicPr>
          <p:cNvPr id="6" name="Picture 2"/>
          <p:cNvPicPr>
            <a:picLocks noChangeAspect="1" noChangeArrowheads="1"/>
          </p:cNvPicPr>
          <p:nvPr/>
        </p:nvPicPr>
        <p:blipFill>
          <a:blip r:embed="rId4" cstate="print"/>
          <a:srcRect/>
          <a:stretch>
            <a:fillRect/>
          </a:stretch>
        </p:blipFill>
        <p:spPr bwMode="auto">
          <a:xfrm>
            <a:off x="2209800" y="3200400"/>
            <a:ext cx="990600" cy="37857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471160"/>
          </a:xfrm>
        </p:spPr>
        <p:txBody>
          <a:bodyPr anchor="t">
            <a:noAutofit/>
          </a:bodyPr>
          <a:lstStyle/>
          <a:p>
            <a:pPr algn="ctr" eaLnBrk="1" fontAlgn="auto" hangingPunct="1">
              <a:spcAft>
                <a:spcPts val="0"/>
              </a:spcAft>
              <a:defRPr/>
            </a:pPr>
            <a:r>
              <a:rPr lang="en-US" sz="2800" dirty="0" smtClean="0">
                <a:solidFill>
                  <a:srgbClr val="C00000"/>
                </a:solidFill>
                <a:effectLst>
                  <a:outerShdw blurRad="38100" dist="38100" dir="2700000" algn="tl">
                    <a:srgbClr val="000000">
                      <a:alpha val="43137"/>
                    </a:srgbClr>
                  </a:outerShdw>
                </a:effectLst>
              </a:rPr>
              <a:t/>
            </a:r>
            <a:br>
              <a:rPr lang="en-US" sz="2800" dirty="0" smtClean="0">
                <a:solidFill>
                  <a:srgbClr val="C00000"/>
                </a:solidFill>
                <a:effectLst>
                  <a:outerShdw blurRad="38100" dist="38100" dir="2700000" algn="tl">
                    <a:srgbClr val="000000">
                      <a:alpha val="43137"/>
                    </a:srgbClr>
                  </a:outerShdw>
                </a:effectLst>
              </a:rPr>
            </a:br>
            <a:r>
              <a:rPr lang="en-US" sz="2800" dirty="0" smtClean="0">
                <a:solidFill>
                  <a:srgbClr val="C00000"/>
                </a:solidFill>
                <a:effectLst>
                  <a:outerShdw blurRad="38100" dist="38100" dir="2700000" algn="tl">
                    <a:srgbClr val="000000">
                      <a:alpha val="43137"/>
                    </a:srgbClr>
                  </a:outerShdw>
                </a:effectLst>
              </a:rPr>
              <a:t/>
            </a:r>
            <a:br>
              <a:rPr lang="en-US" sz="2800" dirty="0" smtClean="0">
                <a:solidFill>
                  <a:srgbClr val="C00000"/>
                </a:solidFill>
                <a:effectLst>
                  <a:outerShdw blurRad="38100" dist="38100" dir="2700000" algn="tl">
                    <a:srgbClr val="000000">
                      <a:alpha val="43137"/>
                    </a:srgbClr>
                  </a:outerShdw>
                </a:effectLst>
              </a:rPr>
            </a:br>
            <a:r>
              <a:rPr lang="en-US" sz="3600" dirty="0" smtClean="0">
                <a:solidFill>
                  <a:srgbClr val="FF0000"/>
                </a:solidFill>
                <a:effectLst>
                  <a:outerShdw blurRad="38100" dist="38100" dir="2700000" algn="tl">
                    <a:srgbClr val="000000">
                      <a:alpha val="43137"/>
                    </a:srgbClr>
                  </a:outerShdw>
                </a:effectLst>
              </a:rPr>
              <a:t>Review the selected courses for English, Math, Science, and Social Studies. They have been selected for you based on your requirements.</a:t>
            </a:r>
            <a:br>
              <a:rPr lang="en-US" sz="3600" dirty="0" smtClean="0">
                <a:solidFill>
                  <a:srgbClr val="FF0000"/>
                </a:solidFill>
                <a:effectLst>
                  <a:outerShdw blurRad="38100" dist="38100" dir="2700000" algn="tl">
                    <a:srgbClr val="000000">
                      <a:alpha val="43137"/>
                    </a:srgbClr>
                  </a:outerShdw>
                </a:effectLst>
              </a:rPr>
            </a:br>
            <a:r>
              <a:rPr lang="en-US" sz="3600" dirty="0" smtClean="0">
                <a:solidFill>
                  <a:srgbClr val="FF0000"/>
                </a:solidFill>
                <a:effectLst>
                  <a:outerShdw blurRad="38100" dist="38100" dir="2700000" algn="tl">
                    <a:srgbClr val="000000">
                      <a:alpha val="43137"/>
                    </a:srgbClr>
                  </a:outerShdw>
                </a:effectLst>
              </a:rPr>
              <a:t>Make Changes where appropriate</a:t>
            </a:r>
            <a:endParaRPr sz="3600"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077200" cy="1905000"/>
          </a:xfrm>
        </p:spPr>
        <p:txBody>
          <a:bodyPr>
            <a:normAutofit/>
          </a:bodyPr>
          <a:lstStyle/>
          <a:p>
            <a:pPr algn="ctr"/>
            <a:r>
              <a:rPr lang="en-US" sz="2400" dirty="0" smtClean="0">
                <a:solidFill>
                  <a:srgbClr val="FF0000"/>
                </a:solidFill>
              </a:rPr>
              <a:t>Move to the line titled </a:t>
            </a:r>
            <a:br>
              <a:rPr lang="en-US" sz="2400" dirty="0" smtClean="0">
                <a:solidFill>
                  <a:srgbClr val="FF0000"/>
                </a:solidFill>
              </a:rPr>
            </a:br>
            <a:r>
              <a:rPr lang="en-US" sz="2400" dirty="0" smtClean="0">
                <a:solidFill>
                  <a:srgbClr val="FF0000"/>
                </a:solidFill>
              </a:rPr>
              <a:t>‘10th Grade </a:t>
            </a:r>
            <a:r>
              <a:rPr lang="en-US" sz="2400" dirty="0" err="1" smtClean="0">
                <a:solidFill>
                  <a:srgbClr val="FF0000"/>
                </a:solidFill>
              </a:rPr>
              <a:t>english</a:t>
            </a:r>
            <a:r>
              <a:rPr lang="en-US" sz="2400" dirty="0" smtClean="0">
                <a:solidFill>
                  <a:srgbClr val="FF0000"/>
                </a:solidFill>
              </a:rPr>
              <a:t>’.</a:t>
            </a:r>
            <a:br>
              <a:rPr lang="en-US" sz="2400" dirty="0" smtClean="0">
                <a:solidFill>
                  <a:srgbClr val="FF0000"/>
                </a:solidFill>
              </a:rPr>
            </a:br>
            <a:r>
              <a:rPr lang="en-US" sz="2400" dirty="0" smtClean="0">
                <a:solidFill>
                  <a:srgbClr val="FF0000"/>
                </a:solidFill>
              </a:rPr>
              <a:t>Select the box with the pencil at the end of the  row to choose your </a:t>
            </a:r>
            <a:r>
              <a:rPr lang="en-US" sz="2400" dirty="0" err="1" smtClean="0">
                <a:solidFill>
                  <a:srgbClr val="FF0000"/>
                </a:solidFill>
              </a:rPr>
              <a:t>english</a:t>
            </a:r>
            <a:r>
              <a:rPr lang="en-US" sz="2400" dirty="0" smtClean="0">
                <a:solidFill>
                  <a:srgbClr val="FF0000"/>
                </a:solidFill>
              </a:rPr>
              <a:t> classes. </a:t>
            </a:r>
            <a:endParaRPr lang="en-US" sz="2400" dirty="0">
              <a:solidFill>
                <a:srgbClr val="FF0000"/>
              </a:solidFill>
            </a:endParaRPr>
          </a:p>
        </p:txBody>
      </p:sp>
      <p:pic>
        <p:nvPicPr>
          <p:cNvPr id="4" name="Content Placeholder 3" descr="5.bmp"/>
          <p:cNvPicPr>
            <a:picLocks noGrp="1" noChangeAspect="1"/>
          </p:cNvPicPr>
          <p:nvPr>
            <p:ph idx="1"/>
          </p:nvPr>
        </p:nvPicPr>
        <p:blipFill>
          <a:blip r:embed="rId2" cstate="print"/>
          <a:stretch>
            <a:fillRect/>
          </a:stretch>
        </p:blipFill>
        <p:spPr>
          <a:xfrm>
            <a:off x="551484" y="2362200"/>
            <a:ext cx="6946491" cy="3886200"/>
          </a:xfrm>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1905000"/>
          </a:xfrm>
        </p:spPr>
        <p:txBody>
          <a:bodyPr>
            <a:normAutofit/>
          </a:bodyPr>
          <a:lstStyle/>
          <a:p>
            <a:pPr algn="ctr"/>
            <a:r>
              <a:rPr lang="en-US" sz="2400" dirty="0" smtClean="0">
                <a:solidFill>
                  <a:srgbClr val="FF0000"/>
                </a:solidFill>
              </a:rPr>
              <a:t>If you are currently in literature &amp; rhetoric, you will select </a:t>
            </a:r>
            <a:r>
              <a:rPr lang="en-US" sz="2400" dirty="0" err="1" smtClean="0">
                <a:solidFill>
                  <a:srgbClr val="FF0000"/>
                </a:solidFill>
              </a:rPr>
              <a:t>american</a:t>
            </a:r>
            <a:r>
              <a:rPr lang="en-US" sz="2400" dirty="0" smtClean="0">
                <a:solidFill>
                  <a:srgbClr val="FF0000"/>
                </a:solidFill>
              </a:rPr>
              <a:t> literature a, B, C.  If you are currently in honors lit. &amp; rhetoric, you’ll select honors </a:t>
            </a:r>
            <a:r>
              <a:rPr lang="en-US" sz="2400" dirty="0" err="1" smtClean="0">
                <a:solidFill>
                  <a:srgbClr val="FF0000"/>
                </a:solidFill>
              </a:rPr>
              <a:t>american</a:t>
            </a:r>
            <a:r>
              <a:rPr lang="en-US" sz="2400" dirty="0" smtClean="0">
                <a:solidFill>
                  <a:srgbClr val="FF0000"/>
                </a:solidFill>
              </a:rPr>
              <a:t> lit. a, b, &amp; c.</a:t>
            </a:r>
            <a:endParaRPr lang="en-US" sz="2400" dirty="0">
              <a:solidFill>
                <a:srgbClr val="FF0000"/>
              </a:solidFill>
            </a:endParaRPr>
          </a:p>
        </p:txBody>
      </p:sp>
      <p:pic>
        <p:nvPicPr>
          <p:cNvPr id="4" name="Content Placeholder 3" descr="5.bmp"/>
          <p:cNvPicPr>
            <a:picLocks noGrp="1" noChangeAspect="1"/>
          </p:cNvPicPr>
          <p:nvPr>
            <p:ph idx="1"/>
          </p:nvPr>
        </p:nvPicPr>
        <p:blipFill>
          <a:blip r:embed="rId2" cstate="print"/>
          <a:stretch>
            <a:fillRect/>
          </a:stretch>
        </p:blipFill>
        <p:spPr>
          <a:xfrm>
            <a:off x="551484" y="2362200"/>
            <a:ext cx="6946491" cy="3886200"/>
          </a:xfrm>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18360"/>
          </a:xfrm>
        </p:spPr>
        <p:txBody>
          <a:bodyPr>
            <a:normAutofit fontScale="90000"/>
          </a:bodyPr>
          <a:lstStyle/>
          <a:p>
            <a:pPr algn="ctr" eaLnBrk="1" fontAlgn="auto" hangingPunct="1">
              <a:spcAft>
                <a:spcPts val="0"/>
              </a:spcAft>
              <a:defRPr/>
            </a:pPr>
            <a:r>
              <a:rPr sz="3500" dirty="0" smtClean="0">
                <a:solidFill>
                  <a:srgbClr val="FF0000"/>
                </a:solidFill>
                <a:effectLst>
                  <a:outerShdw blurRad="38100" dist="38100" dir="2700000" algn="tl">
                    <a:srgbClr val="000000">
                      <a:alpha val="43137"/>
                    </a:srgbClr>
                  </a:outerShdw>
                </a:effectLst>
              </a:rPr>
              <a:t>Move to the line titled ‘Electives’</a:t>
            </a:r>
            <a:br>
              <a:rPr sz="3500" dirty="0" smtClean="0">
                <a:solidFill>
                  <a:srgbClr val="FF0000"/>
                </a:solidFill>
                <a:effectLst>
                  <a:outerShdw blurRad="38100" dist="38100" dir="2700000" algn="tl">
                    <a:srgbClr val="000000">
                      <a:alpha val="43137"/>
                    </a:srgbClr>
                  </a:outerShdw>
                </a:effectLst>
              </a:rPr>
            </a:br>
            <a:r>
              <a:rPr sz="3500" dirty="0" smtClean="0">
                <a:solidFill>
                  <a:srgbClr val="FF0000"/>
                </a:solidFill>
                <a:effectLst>
                  <a:outerShdw blurRad="38100" dist="38100" dir="2700000" algn="tl">
                    <a:srgbClr val="000000">
                      <a:alpha val="43137"/>
                    </a:srgbClr>
                  </a:outerShdw>
                </a:effectLst>
              </a:rPr>
              <a:t>Select the box with the pencil at the end of the  row to choose your Elective classes. </a:t>
            </a:r>
            <a:endParaRPr sz="3500" dirty="0">
              <a:solidFill>
                <a:srgbClr val="FF0000"/>
              </a:solidFill>
              <a:effectLst>
                <a:outerShdw blurRad="38100" dist="38100" dir="2700000" algn="tl">
                  <a:srgbClr val="000000">
                    <a:alpha val="43137"/>
                  </a:srgbClr>
                </a:outerShdw>
              </a:effectLst>
            </a:endParaRPr>
          </a:p>
        </p:txBody>
      </p:sp>
      <p:pic>
        <p:nvPicPr>
          <p:cNvPr id="33795" name="Picture 5" descr="Step 11.bmp"/>
          <p:cNvPicPr>
            <a:picLocks noChangeAspect="1"/>
          </p:cNvPicPr>
          <p:nvPr/>
        </p:nvPicPr>
        <p:blipFill>
          <a:blip r:embed="rId2" cstate="print"/>
          <a:srcRect/>
          <a:stretch>
            <a:fillRect/>
          </a:stretch>
        </p:blipFill>
        <p:spPr bwMode="auto">
          <a:xfrm>
            <a:off x="914400" y="2590800"/>
            <a:ext cx="6400800" cy="3894138"/>
          </a:xfrm>
          <a:prstGeom prst="rect">
            <a:avLst/>
          </a:prstGeom>
          <a:noFill/>
          <a:ln w="9525">
            <a:noFill/>
            <a:miter lim="800000"/>
            <a:headEnd/>
            <a:tailEnd/>
          </a:ln>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6096000" y="4648200"/>
            <a:ext cx="838200" cy="838200"/>
          </a:xfrm>
          <a:prstGeom prst="rect">
            <a:avLst/>
          </a:prstGeom>
          <a:noFill/>
          <a:scene3d>
            <a:camera prst="orthographicFront">
              <a:rot lat="0" lon="0" rev="0"/>
            </a:camera>
            <a:lightRig rig="threePt" dir="t"/>
          </a:scene3d>
        </p:spPr>
      </p:pic>
      <p:pic>
        <p:nvPicPr>
          <p:cNvPr id="6" name="Picture 2"/>
          <p:cNvPicPr>
            <a:picLocks noChangeAspect="1" noChangeArrowheads="1"/>
          </p:cNvPicPr>
          <p:nvPr/>
        </p:nvPicPr>
        <p:blipFill>
          <a:blip r:embed="rId4" cstate="print"/>
          <a:srcRect/>
          <a:stretch>
            <a:fillRect/>
          </a:stretch>
        </p:blipFill>
        <p:spPr bwMode="auto">
          <a:xfrm>
            <a:off x="5257800" y="2667000"/>
            <a:ext cx="990600" cy="37857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965960"/>
          </a:xfrm>
        </p:spPr>
        <p:txBody>
          <a:bodyPr>
            <a:normAutofit fontScale="90000"/>
          </a:bodyPr>
          <a:lstStyle/>
          <a:p>
            <a:pPr algn="ctr" eaLnBrk="1" fontAlgn="auto" hangingPunct="1">
              <a:spcAft>
                <a:spcPts val="0"/>
              </a:spcAft>
              <a:defRPr/>
            </a:pPr>
            <a:r>
              <a:rPr sz="3300" dirty="0" smtClean="0">
                <a:solidFill>
                  <a:srgbClr val="FF0000"/>
                </a:solidFill>
                <a:effectLst>
                  <a:outerShdw blurRad="38100" dist="38100" dir="2700000" algn="tl">
                    <a:srgbClr val="000000">
                      <a:alpha val="43137"/>
                    </a:srgbClr>
                  </a:outerShdw>
                </a:effectLst>
              </a:rPr>
              <a:t>Choose up to </a:t>
            </a:r>
            <a:r>
              <a:rPr lang="en-US" sz="3300" dirty="0" smtClean="0">
                <a:solidFill>
                  <a:srgbClr val="FF0000"/>
                </a:solidFill>
                <a:effectLst>
                  <a:outerShdw blurRad="38100" dist="38100" dir="2700000" algn="tl">
                    <a:srgbClr val="000000">
                      <a:alpha val="43137"/>
                    </a:srgbClr>
                  </a:outerShdw>
                </a:effectLst>
              </a:rPr>
              <a:t>five </a:t>
            </a:r>
            <a:r>
              <a:rPr sz="3300" dirty="0" smtClean="0">
                <a:solidFill>
                  <a:srgbClr val="FF0000"/>
                </a:solidFill>
                <a:effectLst>
                  <a:outerShdw blurRad="38100" dist="38100" dir="2700000" algn="tl">
                    <a:srgbClr val="000000">
                      <a:alpha val="43137"/>
                    </a:srgbClr>
                  </a:outerShdw>
                </a:effectLst>
              </a:rPr>
              <a:t>(</a:t>
            </a:r>
            <a:r>
              <a:rPr lang="en-US" sz="3300" dirty="0" smtClean="0">
                <a:solidFill>
                  <a:srgbClr val="FF0000"/>
                </a:solidFill>
                <a:effectLst>
                  <a:outerShdw blurRad="38100" dist="38100" dir="2700000" algn="tl">
                    <a:srgbClr val="000000">
                      <a:alpha val="43137"/>
                    </a:srgbClr>
                  </a:outerShdw>
                </a:effectLst>
              </a:rPr>
              <a:t>5</a:t>
            </a:r>
            <a:r>
              <a:rPr sz="3300" dirty="0" smtClean="0">
                <a:solidFill>
                  <a:srgbClr val="FF0000"/>
                </a:solidFill>
                <a:effectLst>
                  <a:outerShdw blurRad="38100" dist="38100" dir="2700000" algn="tl">
                    <a:srgbClr val="000000">
                      <a:alpha val="43137"/>
                    </a:srgbClr>
                  </a:outerShdw>
                </a:effectLst>
              </a:rPr>
              <a:t>) Electives based on what you have not completed in your graduation requirements check box. </a:t>
            </a:r>
            <a:endParaRPr sz="3300" dirty="0">
              <a:solidFill>
                <a:srgbClr val="FF0000"/>
              </a:solidFill>
              <a:effectLst>
                <a:outerShdw blurRad="38100" dist="38100" dir="2700000" algn="tl">
                  <a:srgbClr val="000000">
                    <a:alpha val="43137"/>
                  </a:srgbClr>
                </a:outerShdw>
              </a:effectLst>
            </a:endParaRPr>
          </a:p>
        </p:txBody>
      </p:sp>
      <p:pic>
        <p:nvPicPr>
          <p:cNvPr id="40963" name="Picture 4" descr="Step 115.bmp"/>
          <p:cNvPicPr>
            <a:picLocks noChangeAspect="1"/>
          </p:cNvPicPr>
          <p:nvPr/>
        </p:nvPicPr>
        <p:blipFill>
          <a:blip r:embed="rId2" cstate="print"/>
          <a:srcRect/>
          <a:stretch>
            <a:fillRect/>
          </a:stretch>
        </p:blipFill>
        <p:spPr bwMode="auto">
          <a:xfrm>
            <a:off x="1219200" y="2438400"/>
            <a:ext cx="6229350" cy="3962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381000"/>
            <a:ext cx="7239000" cy="6074736"/>
          </a:xfrm>
        </p:spPr>
        <p:txBody>
          <a:bodyPr/>
          <a:lstStyle/>
          <a:p>
            <a:pPr eaLnBrk="1" hangingPunct="1">
              <a:spcBef>
                <a:spcPct val="0"/>
              </a:spcBef>
              <a:buClr>
                <a:srgbClr val="C00000"/>
              </a:buClr>
            </a:pPr>
            <a:r>
              <a:rPr lang="en-US" sz="3000" dirty="0" smtClean="0">
                <a:solidFill>
                  <a:srgbClr val="FF0000"/>
                </a:solidFill>
                <a:ea typeface="ＭＳ Ｐゴシック" pitchFamily="34" charset="-128"/>
              </a:rPr>
              <a:t>Selecting courses to ensure you will meet </a:t>
            </a:r>
            <a:r>
              <a:rPr lang="en-US" sz="3000" u="sng" dirty="0" smtClean="0">
                <a:solidFill>
                  <a:srgbClr val="FF0000"/>
                </a:solidFill>
                <a:ea typeface="ＭＳ Ｐゴシック" pitchFamily="34" charset="-128"/>
              </a:rPr>
              <a:t>state</a:t>
            </a:r>
            <a:r>
              <a:rPr lang="en-US" sz="3000" dirty="0" smtClean="0">
                <a:solidFill>
                  <a:srgbClr val="FF0000"/>
                </a:solidFill>
                <a:ea typeface="ＭＳ Ｐゴシック" pitchFamily="34" charset="-128"/>
              </a:rPr>
              <a:t> and </a:t>
            </a:r>
            <a:r>
              <a:rPr lang="en-US" sz="3000" u="sng" dirty="0" smtClean="0">
                <a:solidFill>
                  <a:srgbClr val="FF0000"/>
                </a:solidFill>
                <a:ea typeface="ＭＳ Ｐゴシック" pitchFamily="34" charset="-128"/>
              </a:rPr>
              <a:t>district</a:t>
            </a:r>
            <a:r>
              <a:rPr lang="en-US" sz="3000" dirty="0" smtClean="0">
                <a:solidFill>
                  <a:srgbClr val="FF0000"/>
                </a:solidFill>
                <a:ea typeface="ＭＳ Ｐゴシック" pitchFamily="34" charset="-128"/>
              </a:rPr>
              <a:t> graduation requirements</a:t>
            </a:r>
          </a:p>
          <a:p>
            <a:pPr eaLnBrk="1" hangingPunct="1">
              <a:spcBef>
                <a:spcPct val="0"/>
              </a:spcBef>
              <a:buClr>
                <a:srgbClr val="C00000"/>
              </a:buClr>
            </a:pPr>
            <a:r>
              <a:rPr lang="en-US" sz="3000" dirty="0" smtClean="0">
                <a:solidFill>
                  <a:srgbClr val="FF0000"/>
                </a:solidFill>
                <a:ea typeface="ＭＳ Ｐゴシック" pitchFamily="34" charset="-128"/>
              </a:rPr>
              <a:t>Choosing courses that align with your </a:t>
            </a:r>
            <a:r>
              <a:rPr lang="en-US" sz="3000" u="sng" dirty="0" smtClean="0">
                <a:solidFill>
                  <a:srgbClr val="FF0000"/>
                </a:solidFill>
                <a:ea typeface="ＭＳ Ｐゴシック" pitchFamily="34" charset="-128"/>
              </a:rPr>
              <a:t>career pathway</a:t>
            </a:r>
            <a:r>
              <a:rPr lang="en-US" sz="3000" dirty="0" smtClean="0">
                <a:solidFill>
                  <a:srgbClr val="FF0000"/>
                </a:solidFill>
                <a:ea typeface="ＭＳ Ｐゴシック" pitchFamily="34" charset="-128"/>
              </a:rPr>
              <a:t> to ensure that your education is </a:t>
            </a:r>
            <a:r>
              <a:rPr lang="en-US" sz="3000" b="1" dirty="0" smtClean="0">
                <a:solidFill>
                  <a:srgbClr val="FF0000"/>
                </a:solidFill>
                <a:ea typeface="ＭＳ Ｐゴシック" pitchFamily="34" charset="-128"/>
              </a:rPr>
              <a:t>relevant</a:t>
            </a:r>
            <a:r>
              <a:rPr lang="en-US" sz="3000" dirty="0" smtClean="0">
                <a:solidFill>
                  <a:srgbClr val="FF0000"/>
                </a:solidFill>
                <a:ea typeface="ＭＳ Ｐゴシック" pitchFamily="34" charset="-128"/>
              </a:rPr>
              <a:t> to post-high school aspirations, and</a:t>
            </a:r>
          </a:p>
          <a:p>
            <a:pPr eaLnBrk="1" hangingPunct="1">
              <a:spcBef>
                <a:spcPct val="0"/>
              </a:spcBef>
              <a:buClr>
                <a:srgbClr val="C00000"/>
              </a:buClr>
            </a:pPr>
            <a:r>
              <a:rPr lang="en-US" sz="3000" dirty="0" smtClean="0">
                <a:solidFill>
                  <a:srgbClr val="FF0000"/>
                </a:solidFill>
                <a:ea typeface="ＭＳ Ｐゴシック" pitchFamily="34" charset="-128"/>
              </a:rPr>
              <a:t>Choosing courses that will </a:t>
            </a:r>
            <a:r>
              <a:rPr lang="en-US" sz="3000" u="sng" dirty="0" smtClean="0">
                <a:solidFill>
                  <a:srgbClr val="FF0000"/>
                </a:solidFill>
                <a:ea typeface="ＭＳ Ｐゴシック" pitchFamily="34" charset="-128"/>
              </a:rPr>
              <a:t>challenge</a:t>
            </a:r>
            <a:r>
              <a:rPr lang="en-US" sz="3000" dirty="0" smtClean="0">
                <a:solidFill>
                  <a:srgbClr val="FF0000"/>
                </a:solidFill>
                <a:ea typeface="ＭＳ Ｐゴシック" pitchFamily="34" charset="-128"/>
              </a:rPr>
              <a:t> you and </a:t>
            </a:r>
            <a:r>
              <a:rPr lang="en-US" sz="3000" u="sng" dirty="0" smtClean="0">
                <a:solidFill>
                  <a:srgbClr val="FF0000"/>
                </a:solidFill>
                <a:ea typeface="ＭＳ Ｐゴシック" pitchFamily="34" charset="-128"/>
              </a:rPr>
              <a:t>pique your interest!</a:t>
            </a:r>
          </a:p>
          <a:p>
            <a:pPr eaLnBrk="1" hangingPunct="1">
              <a:spcBef>
                <a:spcPct val="0"/>
              </a:spcBef>
              <a:buClr>
                <a:srgbClr val="C00000"/>
              </a:buClr>
            </a:pPr>
            <a:endParaRPr lang="en-US" u="sng" dirty="0" smtClean="0">
              <a:solidFill>
                <a:srgbClr val="FF0000"/>
              </a:solidFill>
              <a:ea typeface="ＭＳ Ｐゴシック" pitchFamily="34" charset="-128"/>
            </a:endParaRPr>
          </a:p>
          <a:p>
            <a:pPr eaLnBrk="1" hangingPunct="1">
              <a:spcBef>
                <a:spcPct val="0"/>
              </a:spcBef>
              <a:buClr>
                <a:srgbClr val="C00000"/>
              </a:buClr>
            </a:pPr>
            <a:endParaRPr lang="en-US" dirty="0" smtClean="0">
              <a:solidFill>
                <a:srgbClr val="FF0000"/>
              </a:solidFill>
              <a:ea typeface="ＭＳ Ｐゴシック" pitchFamily="34" charset="-128"/>
            </a:endParaRPr>
          </a:p>
          <a:p>
            <a:pPr algn="ctr" eaLnBrk="1" hangingPunct="1">
              <a:spcBef>
                <a:spcPct val="0"/>
              </a:spcBef>
              <a:buClr>
                <a:srgbClr val="C00000"/>
              </a:buClr>
            </a:pPr>
            <a:endParaRPr lang="en-US" sz="7200" dirty="0" smtClean="0">
              <a:solidFill>
                <a:srgbClr val="FF0000"/>
              </a:solidFill>
              <a:ea typeface="ＭＳ Ｐゴシック" pitchFamily="34" charset="-128"/>
            </a:endParaRPr>
          </a:p>
        </p:txBody>
      </p:sp>
      <p:sp>
        <p:nvSpPr>
          <p:cNvPr id="6147" name="WordArt 5"/>
          <p:cNvSpPr>
            <a:spLocks noChangeArrowheads="1" noChangeShapeType="1" noTextEdit="1"/>
          </p:cNvSpPr>
          <p:nvPr/>
        </p:nvSpPr>
        <p:spPr bwMode="auto">
          <a:xfrm>
            <a:off x="228600" y="4648200"/>
            <a:ext cx="8686800" cy="1905000"/>
          </a:xfrm>
          <a:prstGeom prst="rect">
            <a:avLst/>
          </a:prstGeom>
        </p:spPr>
        <p:txBody>
          <a:bodyPr wrap="none" fromWordArt="1">
            <a:prstTxWarp prst="textSlantUp">
              <a:avLst>
                <a:gd name="adj" fmla="val 55556"/>
              </a:avLst>
            </a:prstTxWarp>
          </a:bodyPr>
          <a:lstStyle/>
          <a:p>
            <a:r>
              <a:rPr lang="en-US" kern="10" dirty="0">
                <a:ln w="9525">
                  <a:noFill/>
                  <a:round/>
                  <a:headEnd/>
                  <a:tailEnd/>
                </a:ln>
                <a:solidFill>
                  <a:srgbClr val="C00000"/>
                </a:solidFill>
                <a:effectLst>
                  <a:outerShdw dist="38100" dir="2700000" algn="tl" rotWithShape="0">
                    <a:srgbClr val="000000">
                      <a:alpha val="43137"/>
                    </a:srgbClr>
                  </a:outerShdw>
                </a:effectLst>
                <a:latin typeface="Arial Black"/>
              </a:rPr>
              <a:t>A</a:t>
            </a:r>
            <a:r>
              <a:rPr lang="en-US" kern="10" dirty="0">
                <a:ln w="9525">
                  <a:noFill/>
                  <a:round/>
                  <a:headEnd/>
                  <a:tailEnd/>
                </a:ln>
                <a:solidFill>
                  <a:srgbClr val="FF0000"/>
                </a:solidFill>
                <a:effectLst>
                  <a:outerShdw dist="38100" dir="2700000" algn="tl" rotWithShape="0">
                    <a:srgbClr val="000000">
                      <a:alpha val="43137"/>
                    </a:srgbClr>
                  </a:outerShdw>
                </a:effectLst>
                <a:latin typeface="Arial Black"/>
              </a:rPr>
              <a:t>ppropriate course level placement is CRITICAL to your academic success</a:t>
            </a:r>
            <a:r>
              <a:rPr lang="en-US" kern="10" dirty="0">
                <a:ln w="9525">
                  <a:noFill/>
                  <a:round/>
                  <a:headEnd/>
                  <a:tailEnd/>
                </a:ln>
                <a:solidFill>
                  <a:srgbClr val="C00000"/>
                </a:solidFill>
                <a:effectLst>
                  <a:outerShdw dist="38100" dir="2700000" algn="tl" rotWithShape="0">
                    <a:srgbClr val="000000">
                      <a:alpha val="43137"/>
                    </a:srgbClr>
                  </a:outerShdw>
                </a:effectLst>
                <a:latin typeface="Arial Black"/>
              </a:rPr>
              <a:t>!</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89760"/>
          </a:xfrm>
        </p:spPr>
        <p:txBody>
          <a:bodyPr>
            <a:normAutofit fontScale="90000"/>
          </a:bodyPr>
          <a:lstStyle/>
          <a:p>
            <a:pPr algn="ctr">
              <a:defRPr/>
            </a:pPr>
            <a:r>
              <a:rPr sz="3000" dirty="0" smtClean="0">
                <a:solidFill>
                  <a:srgbClr val="FF0000"/>
                </a:solidFill>
                <a:effectLst>
                  <a:outerShdw blurRad="38100" dist="38100" dir="2700000" algn="tl">
                    <a:srgbClr val="000000">
                      <a:alpha val="43137"/>
                    </a:srgbClr>
                  </a:outerShdw>
                </a:effectLst>
              </a:rPr>
              <a:t>After pressing ‘okay’ your Elective classes should be visible on the </a:t>
            </a:r>
            <a:r>
              <a:rPr lang="en-US" sz="3200" dirty="0" smtClean="0">
                <a:solidFill>
                  <a:srgbClr val="FF0000"/>
                </a:solidFill>
              </a:rPr>
              <a:t>main request screen and the red exclamation point (!) should turn into a green check(</a:t>
            </a:r>
            <a:r>
              <a:rPr lang="en-US" sz="3600" dirty="0" smtClean="0">
                <a:solidFill>
                  <a:srgbClr val="FF0000"/>
                </a:solidFill>
                <a:latin typeface="Wingdings 2" pitchFamily="18" charset="2"/>
              </a:rPr>
              <a:t>P</a:t>
            </a:r>
            <a:r>
              <a:rPr lang="en-US" sz="3200" dirty="0" smtClean="0">
                <a:solidFill>
                  <a:srgbClr val="FF0000"/>
                </a:solidFill>
              </a:rPr>
              <a:t>)</a:t>
            </a:r>
            <a:endParaRPr sz="3000" dirty="0">
              <a:solidFill>
                <a:srgbClr val="FF0000"/>
              </a:solidFill>
              <a:effectLst>
                <a:outerShdw blurRad="38100" dist="38100" dir="2700000" algn="tl">
                  <a:srgbClr val="000000">
                    <a:alpha val="43137"/>
                  </a:srgbClr>
                </a:outerShdw>
              </a:effectLst>
            </a:endParaRPr>
          </a:p>
        </p:txBody>
      </p:sp>
      <p:pic>
        <p:nvPicPr>
          <p:cNvPr id="41988" name="Picture 4" descr="Step 12.bmp"/>
          <p:cNvPicPr>
            <a:picLocks noChangeAspect="1"/>
          </p:cNvPicPr>
          <p:nvPr/>
        </p:nvPicPr>
        <p:blipFill>
          <a:blip r:embed="rId2" cstate="print"/>
          <a:srcRect/>
          <a:stretch>
            <a:fillRect/>
          </a:stretch>
        </p:blipFill>
        <p:spPr bwMode="auto">
          <a:xfrm>
            <a:off x="990600" y="2362200"/>
            <a:ext cx="7010400" cy="4227513"/>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5715000" y="2362200"/>
            <a:ext cx="1066800" cy="37857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1813560"/>
          </a:xfrm>
        </p:spPr>
        <p:txBody>
          <a:bodyPr>
            <a:noAutofit/>
          </a:bodyPr>
          <a:lstStyle/>
          <a:p>
            <a:pPr algn="ctr" eaLnBrk="1" hangingPunct="1">
              <a:defRPr/>
            </a:pPr>
            <a:r>
              <a:rPr sz="2800" dirty="0" smtClean="0">
                <a:solidFill>
                  <a:srgbClr val="FF0000"/>
                </a:solidFill>
                <a:effectLst>
                  <a:outerShdw blurRad="38100" dist="38100" dir="2700000" algn="tl">
                    <a:srgbClr val="000000">
                      <a:alpha val="43137"/>
                    </a:srgbClr>
                  </a:outerShdw>
                </a:effectLst>
              </a:rPr>
              <a:t>Move to the line titled ‘Alternates’.</a:t>
            </a:r>
            <a:br>
              <a:rPr sz="2800" dirty="0" smtClean="0">
                <a:solidFill>
                  <a:srgbClr val="FF0000"/>
                </a:solidFill>
                <a:effectLst>
                  <a:outerShdw blurRad="38100" dist="38100" dir="2700000" algn="tl">
                    <a:srgbClr val="000000">
                      <a:alpha val="43137"/>
                    </a:srgbClr>
                  </a:outerShdw>
                </a:effectLst>
              </a:rPr>
            </a:br>
            <a:r>
              <a:rPr sz="2800" dirty="0" smtClean="0">
                <a:solidFill>
                  <a:srgbClr val="FF0000"/>
                </a:solidFill>
                <a:effectLst>
                  <a:outerShdw blurRad="38100" dist="38100" dir="2700000" algn="tl">
                    <a:srgbClr val="000000">
                      <a:alpha val="43137"/>
                    </a:srgbClr>
                  </a:outerShdw>
                </a:effectLst>
              </a:rPr>
              <a:t>Select the box with the pencil at the end of the  row to choose your Alternate classes. </a:t>
            </a:r>
            <a:endParaRPr sz="2800" dirty="0">
              <a:solidFill>
                <a:srgbClr val="FF0000"/>
              </a:solidFill>
            </a:endParaRPr>
          </a:p>
        </p:txBody>
      </p:sp>
      <p:pic>
        <p:nvPicPr>
          <p:cNvPr id="43010" name="Content Placeholder 3" descr="Step 16.bmp"/>
          <p:cNvPicPr>
            <a:picLocks noGrp="1" noChangeAspect="1"/>
          </p:cNvPicPr>
          <p:nvPr>
            <p:ph idx="1"/>
          </p:nvPr>
        </p:nvPicPr>
        <p:blipFill>
          <a:blip r:embed="rId2" cstate="print"/>
          <a:stretch>
            <a:fillRect/>
          </a:stretch>
        </p:blipFill>
        <p:spPr>
          <a:xfrm>
            <a:off x="2123115" y="2854658"/>
            <a:ext cx="3907170" cy="2356772"/>
          </a:xfrm>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5029200" y="4724400"/>
            <a:ext cx="838200" cy="838200"/>
          </a:xfrm>
          <a:prstGeom prst="rect">
            <a:avLst/>
          </a:prstGeom>
          <a:noFill/>
          <a:scene3d>
            <a:camera prst="orthographicFront">
              <a:rot lat="0" lon="0" rev="0"/>
            </a:camera>
            <a:lightRig rig="threePt" dir="t"/>
          </a:scene3d>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194560"/>
          </a:xfrm>
        </p:spPr>
        <p:txBody>
          <a:bodyPr>
            <a:normAutofit fontScale="90000"/>
          </a:bodyPr>
          <a:lstStyle/>
          <a:p>
            <a:pPr algn="ctr" eaLnBrk="1" hangingPunct="1">
              <a:defRPr/>
            </a:pPr>
            <a:r>
              <a:rPr dirty="0" smtClean="0">
                <a:solidFill>
                  <a:srgbClr val="FF0000"/>
                </a:solidFill>
              </a:rPr>
              <a:t>You may select up to 6 Alternates in case there are conflicts with your originally selected classes</a:t>
            </a:r>
            <a:endParaRPr dirty="0">
              <a:solidFill>
                <a:srgbClr val="FF0000"/>
              </a:solidFill>
            </a:endParaRPr>
          </a:p>
        </p:txBody>
      </p:sp>
      <p:pic>
        <p:nvPicPr>
          <p:cNvPr id="44034" name="Content Placeholder 3" descr="Step 17.bmp"/>
          <p:cNvPicPr>
            <a:picLocks noGrp="1" noChangeAspect="1"/>
          </p:cNvPicPr>
          <p:nvPr>
            <p:ph idx="1"/>
          </p:nvPr>
        </p:nvPicPr>
        <p:blipFill>
          <a:blip r:embed="rId2" cstate="print"/>
          <a:stretch>
            <a:fillRect/>
          </a:stretch>
        </p:blipFill>
        <p:spPr>
          <a:xfrm>
            <a:off x="2114802" y="2858814"/>
            <a:ext cx="3923796" cy="2348459"/>
          </a:xfrm>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3429000" y="3733800"/>
            <a:ext cx="914400" cy="914400"/>
          </a:xfrm>
          <a:prstGeom prst="rect">
            <a:avLst/>
          </a:prstGeom>
          <a:noFill/>
          <a:scene3d>
            <a:camera prst="orthographicFront">
              <a:rot lat="0" lon="10500000" rev="0"/>
            </a:camera>
            <a:lightRig rig="threePt" dir="t"/>
          </a:scene3d>
        </p:spPr>
      </p:pic>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423160"/>
          </a:xfrm>
        </p:spPr>
        <p:txBody>
          <a:bodyPr>
            <a:noAutofit/>
          </a:bodyPr>
          <a:lstStyle/>
          <a:p>
            <a:pPr algn="ctr">
              <a:defRPr/>
            </a:pPr>
            <a:r>
              <a:rPr sz="2800" dirty="0" smtClean="0">
                <a:solidFill>
                  <a:srgbClr val="FF0000"/>
                </a:solidFill>
                <a:effectLst>
                  <a:outerShdw blurRad="38100" dist="38100" dir="2700000" algn="tl">
                    <a:srgbClr val="000000">
                      <a:alpha val="43137"/>
                    </a:srgbClr>
                  </a:outerShdw>
                </a:effectLst>
              </a:rPr>
              <a:t>After pressing ‘okay’ your Alternate classes should be visible on the </a:t>
            </a:r>
            <a:r>
              <a:rPr lang="en-US" sz="2800" dirty="0" smtClean="0">
                <a:solidFill>
                  <a:srgbClr val="FF0000"/>
                </a:solidFill>
              </a:rPr>
              <a:t>main request screen and the red exclamation point (!) should turn into a green check(</a:t>
            </a:r>
            <a:r>
              <a:rPr lang="en-US" sz="3200" dirty="0" smtClean="0">
                <a:solidFill>
                  <a:srgbClr val="FF0000"/>
                </a:solidFill>
                <a:latin typeface="Wingdings 2" pitchFamily="18" charset="2"/>
              </a:rPr>
              <a:t>P</a:t>
            </a:r>
            <a:r>
              <a:rPr lang="en-US" sz="2800" dirty="0" smtClean="0">
                <a:solidFill>
                  <a:srgbClr val="FF0000"/>
                </a:solidFill>
              </a:rPr>
              <a:t>)</a:t>
            </a:r>
            <a:endParaRPr sz="2800" dirty="0">
              <a:solidFill>
                <a:srgbClr val="FF0000"/>
              </a:solidFill>
            </a:endParaRPr>
          </a:p>
        </p:txBody>
      </p:sp>
      <p:pic>
        <p:nvPicPr>
          <p:cNvPr id="45058" name="Content Placeholder 3" descr="Step 18.bmp"/>
          <p:cNvPicPr>
            <a:picLocks noGrp="1" noChangeAspect="1"/>
          </p:cNvPicPr>
          <p:nvPr>
            <p:ph idx="1"/>
          </p:nvPr>
        </p:nvPicPr>
        <p:blipFill>
          <a:blip r:embed="rId2" cstate="print"/>
          <a:stretch>
            <a:fillRect/>
          </a:stretch>
        </p:blipFill>
        <p:spPr>
          <a:xfrm>
            <a:off x="2110645" y="2848423"/>
            <a:ext cx="3932110" cy="2369241"/>
          </a:xfrm>
        </p:spPr>
      </p:pic>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737360"/>
          </a:xfrm>
        </p:spPr>
        <p:txBody>
          <a:bodyPr>
            <a:noAutofit/>
          </a:bodyPr>
          <a:lstStyle/>
          <a:p>
            <a:pPr algn="ctr" eaLnBrk="1" fontAlgn="auto" hangingPunct="1">
              <a:spcAft>
                <a:spcPts val="0"/>
              </a:spcAft>
              <a:defRPr/>
            </a:pPr>
            <a:r>
              <a:rPr sz="2400" dirty="0" smtClean="0">
                <a:solidFill>
                  <a:srgbClr val="FF0000"/>
                </a:solidFill>
                <a:effectLst>
                  <a:outerShdw blurRad="38100" dist="38100" dir="2700000" algn="tl">
                    <a:srgbClr val="000000">
                      <a:alpha val="43137"/>
                    </a:srgbClr>
                  </a:outerShdw>
                </a:effectLst>
              </a:rPr>
              <a:t>Double check your schedule. It must add up to at least 7.5 credit hours in order to have a full schedule! Once everything is complete, press the submit button at the bottom of the screen.</a:t>
            </a:r>
            <a:endParaRPr sz="2400" dirty="0">
              <a:solidFill>
                <a:srgbClr val="FF0000"/>
              </a:solidFill>
              <a:effectLst>
                <a:outerShdw blurRad="38100" dist="38100" dir="2700000" algn="tl">
                  <a:srgbClr val="000000">
                    <a:alpha val="43137"/>
                  </a:srgbClr>
                </a:outerShdw>
              </a:effectLst>
            </a:endParaRPr>
          </a:p>
        </p:txBody>
      </p:sp>
      <p:pic>
        <p:nvPicPr>
          <p:cNvPr id="46083" name="Picture 5" descr="Step 19.bmp"/>
          <p:cNvPicPr>
            <a:picLocks noChangeAspect="1"/>
          </p:cNvPicPr>
          <p:nvPr/>
        </p:nvPicPr>
        <p:blipFill>
          <a:blip r:embed="rId2" cstate="print"/>
          <a:srcRect/>
          <a:stretch>
            <a:fillRect/>
          </a:stretch>
        </p:blipFill>
        <p:spPr bwMode="auto">
          <a:xfrm>
            <a:off x="838200" y="2286000"/>
            <a:ext cx="6553200" cy="3948113"/>
          </a:xfrm>
          <a:prstGeom prst="rect">
            <a:avLst/>
          </a:prstGeom>
          <a:noFill/>
          <a:ln w="9525">
            <a:noFill/>
            <a:miter lim="800000"/>
            <a:headEnd/>
            <a:tailEnd/>
          </a:ln>
        </p:spPr>
      </p:pic>
      <p:pic>
        <p:nvPicPr>
          <p:cNvPr id="5" name="Picture 2" descr="C:\Documents and Settings\cloughman\Local Settings\Temporary Internet Files\Content.IE5\O14TRI82\MC900439805[1].png"/>
          <p:cNvPicPr>
            <a:picLocks noChangeAspect="1" noChangeArrowheads="1"/>
          </p:cNvPicPr>
          <p:nvPr/>
        </p:nvPicPr>
        <p:blipFill>
          <a:blip r:embed="rId3" cstate="print"/>
          <a:srcRect/>
          <a:stretch>
            <a:fillRect/>
          </a:stretch>
        </p:blipFill>
        <p:spPr bwMode="auto">
          <a:xfrm>
            <a:off x="6477000" y="6019800"/>
            <a:ext cx="533400" cy="533400"/>
          </a:xfrm>
          <a:prstGeom prst="rect">
            <a:avLst/>
          </a:prstGeom>
          <a:noFill/>
          <a:scene3d>
            <a:camera prst="orthographicFront">
              <a:rot lat="0" lon="0" rev="0"/>
            </a:camera>
            <a:lightRig rig="threePt" dir="t"/>
          </a:scene3d>
        </p:spPr>
      </p:pic>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lgn="ctr" eaLnBrk="1" fontAlgn="auto" hangingPunct="1">
              <a:spcAft>
                <a:spcPts val="0"/>
              </a:spcAft>
              <a:defRPr/>
            </a:pPr>
            <a:r>
              <a:rPr u="sng" dirty="0" smtClean="0">
                <a:solidFill>
                  <a:srgbClr val="FF0000"/>
                </a:solidFill>
                <a:effectLst>
                  <a:outerShdw blurRad="38100" dist="38100" dir="2700000" algn="tl">
                    <a:srgbClr val="000000"/>
                  </a:outerShdw>
                </a:effectLst>
              </a:rPr>
              <a:t>Scheduling Time Line</a:t>
            </a:r>
          </a:p>
        </p:txBody>
      </p:sp>
      <p:sp>
        <p:nvSpPr>
          <p:cNvPr id="176131" name="Rectangle 3"/>
          <p:cNvSpPr>
            <a:spLocks noGrp="1" noChangeArrowheads="1"/>
          </p:cNvSpPr>
          <p:nvPr>
            <p:ph idx="1"/>
          </p:nvPr>
        </p:nvSpPr>
        <p:spPr/>
        <p:txBody>
          <a:bodyPr>
            <a:normAutofit/>
          </a:bodyPr>
          <a:lstStyle/>
          <a:p>
            <a:pPr eaLnBrk="1" hangingPunct="1">
              <a:lnSpc>
                <a:spcPct val="90000"/>
              </a:lnSpc>
              <a:buClr>
                <a:srgbClr val="C00000"/>
              </a:buClr>
            </a:pPr>
            <a:r>
              <a:rPr lang="en-US" dirty="0" smtClean="0">
                <a:solidFill>
                  <a:srgbClr val="FF0000"/>
                </a:solidFill>
                <a:latin typeface="Comic Sans MS" pitchFamily="66" charset="0"/>
                <a:ea typeface="ＭＳ Ｐゴシック" pitchFamily="34" charset="-128"/>
              </a:rPr>
              <a:t>Registration sheets must be completed, signed by you and your parent and brought back to school on January 28</a:t>
            </a:r>
            <a:r>
              <a:rPr lang="en-US" b="1" baseline="30000" dirty="0" smtClean="0">
                <a:solidFill>
                  <a:srgbClr val="FF0000"/>
                </a:solidFill>
                <a:latin typeface="Comic Sans MS" pitchFamily="66" charset="0"/>
                <a:ea typeface="ＭＳ Ｐゴシック" pitchFamily="34" charset="-128"/>
              </a:rPr>
              <a:t>th</a:t>
            </a:r>
            <a:r>
              <a:rPr lang="en-US" dirty="0" smtClean="0">
                <a:solidFill>
                  <a:srgbClr val="FF0000"/>
                </a:solidFill>
                <a:latin typeface="Comic Sans MS" pitchFamily="66" charset="0"/>
                <a:ea typeface="ＭＳ Ｐゴシック" pitchFamily="34" charset="-128"/>
              </a:rPr>
              <a:t>.</a:t>
            </a:r>
            <a:endParaRPr lang="en-US" dirty="0" smtClean="0">
              <a:solidFill>
                <a:srgbClr val="FF0000"/>
              </a:solidFill>
              <a:ea typeface="ＭＳ Ｐゴシック" pitchFamily="34" charset="-128"/>
            </a:endParaRPr>
          </a:p>
          <a:p>
            <a:pPr eaLnBrk="1" hangingPunct="1">
              <a:lnSpc>
                <a:spcPct val="90000"/>
              </a:lnSpc>
              <a:buClr>
                <a:srgbClr val="C00000"/>
              </a:buClr>
            </a:pPr>
            <a:r>
              <a:rPr lang="en-US" dirty="0" smtClean="0">
                <a:solidFill>
                  <a:srgbClr val="FF0000"/>
                </a:solidFill>
                <a:latin typeface="Comic Sans MS" pitchFamily="66" charset="0"/>
                <a:ea typeface="ＭＳ Ｐゴシック" pitchFamily="34" charset="-128"/>
              </a:rPr>
              <a:t>On January 28</a:t>
            </a:r>
            <a:r>
              <a:rPr lang="en-US" baseline="30000" dirty="0" smtClean="0">
                <a:solidFill>
                  <a:srgbClr val="FF0000"/>
                </a:solidFill>
                <a:latin typeface="Comic Sans MS" pitchFamily="66" charset="0"/>
                <a:ea typeface="ＭＳ Ｐゴシック" pitchFamily="34" charset="-128"/>
              </a:rPr>
              <a:t>th</a:t>
            </a:r>
            <a:r>
              <a:rPr lang="en-US" dirty="0" smtClean="0">
                <a:solidFill>
                  <a:srgbClr val="FF0000"/>
                </a:solidFill>
                <a:latin typeface="Comic Sans MS" pitchFamily="66" charset="0"/>
                <a:ea typeface="ＭＳ Ｐゴシック" pitchFamily="34" charset="-128"/>
              </a:rPr>
              <a:t> to March 1</a:t>
            </a:r>
            <a:r>
              <a:rPr lang="en-US" baseline="30000" dirty="0" smtClean="0">
                <a:solidFill>
                  <a:srgbClr val="FF0000"/>
                </a:solidFill>
                <a:latin typeface="Comic Sans MS" pitchFamily="66" charset="0"/>
                <a:ea typeface="ＭＳ Ｐゴシック" pitchFamily="34" charset="-128"/>
              </a:rPr>
              <a:t>st</a:t>
            </a:r>
            <a:r>
              <a:rPr lang="en-US" dirty="0" smtClean="0">
                <a:solidFill>
                  <a:srgbClr val="FF0000"/>
                </a:solidFill>
                <a:latin typeface="Comic Sans MS" pitchFamily="66" charset="0"/>
                <a:ea typeface="ＭＳ Ｐゴシック" pitchFamily="34" charset="-128"/>
              </a:rPr>
              <a:t>, the counselors will begin meeting with you to finalize your course selections for next school year.</a:t>
            </a:r>
            <a:endParaRPr lang="en-US" dirty="0" smtClean="0">
              <a:solidFill>
                <a:srgbClr val="FF0000"/>
              </a:solidFill>
              <a:ea typeface="ＭＳ Ｐゴシック" pitchFamily="34" charset="-128"/>
            </a:endParaRPr>
          </a:p>
          <a:p>
            <a:pPr eaLnBrk="1" hangingPunct="1">
              <a:lnSpc>
                <a:spcPct val="90000"/>
              </a:lnSpc>
              <a:buClr>
                <a:srgbClr val="C00000"/>
              </a:buClr>
              <a:buFontTx/>
              <a:buNone/>
            </a:pPr>
            <a:endParaRPr lang="en-US"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131">
                                            <p:txEl>
                                              <p:pRg st="1" end="1"/>
                                            </p:txEl>
                                          </p:spTgt>
                                        </p:tgtEl>
                                        <p:attrNameLst>
                                          <p:attrName>style.visibility</p:attrName>
                                        </p:attrNameLst>
                                      </p:cBhvr>
                                      <p:to>
                                        <p:strVal val="visible"/>
                                      </p:to>
                                    </p:set>
                                    <p:anim calcmode="lin" valueType="num">
                                      <p:cBhvr additive="base">
                                        <p:cTn id="13" dur="500" fill="hold"/>
                                        <p:tgtEl>
                                          <p:spTgt spid="1761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1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eaLnBrk="1" fontAlgn="auto" hangingPunct="1">
              <a:spcAft>
                <a:spcPts val="0"/>
              </a:spcAft>
              <a:defRPr/>
            </a:pPr>
            <a:r>
              <a:rPr u="sng" dirty="0" smtClean="0">
                <a:solidFill>
                  <a:srgbClr val="FF0000"/>
                </a:solidFill>
                <a:effectLst>
                  <a:outerShdw blurRad="38100" dist="38100" dir="2700000" algn="tl">
                    <a:srgbClr val="000000"/>
                  </a:outerShdw>
                </a:effectLst>
              </a:rPr>
              <a:t>Scheduling Time Line</a:t>
            </a:r>
          </a:p>
        </p:txBody>
      </p:sp>
      <p:sp>
        <p:nvSpPr>
          <p:cNvPr id="48131" name="Rectangle 3"/>
          <p:cNvSpPr>
            <a:spLocks noGrp="1" noChangeArrowheads="1"/>
          </p:cNvSpPr>
          <p:nvPr>
            <p:ph sz="half" idx="1"/>
          </p:nvPr>
        </p:nvSpPr>
        <p:spPr/>
        <p:txBody>
          <a:bodyPr>
            <a:normAutofit/>
          </a:bodyPr>
          <a:lstStyle/>
          <a:p>
            <a:pPr marL="0" indent="0" eaLnBrk="1" hangingPunct="1">
              <a:lnSpc>
                <a:spcPct val="90000"/>
              </a:lnSpc>
              <a:buFont typeface="Wingdings 2" pitchFamily="18" charset="2"/>
              <a:buNone/>
            </a:pPr>
            <a:r>
              <a:rPr lang="en-US" sz="1600" b="1" dirty="0" smtClean="0">
                <a:solidFill>
                  <a:srgbClr val="FF0000"/>
                </a:solidFill>
                <a:ea typeface="ＭＳ Ｐゴシック" pitchFamily="34" charset="-128"/>
              </a:rPr>
              <a:t>March-May</a:t>
            </a:r>
            <a:endParaRPr lang="en-US" sz="1600" dirty="0" smtClean="0">
              <a:solidFill>
                <a:srgbClr val="FF0000"/>
              </a:solidFill>
              <a:ea typeface="ＭＳ Ｐゴシック" pitchFamily="34" charset="-128"/>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rPr>
              <a:t>Electronic course requests will be tabulated to determine course offerings and staffing for the coming school year.</a:t>
            </a:r>
          </a:p>
          <a:p>
            <a:pPr marL="0" indent="0" eaLnBrk="1" hangingPunct="1">
              <a:lnSpc>
                <a:spcPct val="90000"/>
              </a:lnSpc>
              <a:buFont typeface="Wingdings 2" pitchFamily="18" charset="2"/>
              <a:buNone/>
            </a:pPr>
            <a:endParaRPr lang="en-US" sz="1600" dirty="0" smtClean="0">
              <a:solidFill>
                <a:srgbClr val="FF0000"/>
              </a:solidFill>
              <a:ea typeface="ＭＳ Ｐゴシック" pitchFamily="34" charset="-128"/>
            </a:endParaRPr>
          </a:p>
          <a:p>
            <a:pPr marL="0" indent="0" eaLnBrk="1" hangingPunct="1">
              <a:lnSpc>
                <a:spcPct val="90000"/>
              </a:lnSpc>
              <a:buFont typeface="Wingdings 2" pitchFamily="18" charset="2"/>
              <a:buNone/>
            </a:pPr>
            <a:r>
              <a:rPr lang="en-US" sz="1600" b="1" dirty="0" smtClean="0">
                <a:solidFill>
                  <a:srgbClr val="FF0000"/>
                </a:solidFill>
                <a:ea typeface="ＭＳ Ｐゴシック" pitchFamily="34" charset="-128"/>
              </a:rPr>
              <a:t>August</a:t>
            </a:r>
            <a:endParaRPr lang="en-US" sz="1600" dirty="0" smtClean="0">
              <a:solidFill>
                <a:srgbClr val="FF0000"/>
              </a:solidFill>
              <a:ea typeface="ＭＳ Ｐゴシック" pitchFamily="34" charset="-128"/>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rPr>
              <a:t>Students will attend a registration day. During this time, students may purchase their yearbooks, have their school pictures taken, and are provided with their locker combination and location for the school year. At this time, students may also be given an updated schedule if staffing or course changes were made during the summer vacation.</a:t>
            </a:r>
          </a:p>
        </p:txBody>
      </p:sp>
      <p:sp>
        <p:nvSpPr>
          <p:cNvPr id="48132" name="Rectangle 4"/>
          <p:cNvSpPr>
            <a:spLocks noGrp="1" noChangeArrowheads="1"/>
          </p:cNvSpPr>
          <p:nvPr>
            <p:ph sz="half" idx="2"/>
          </p:nvPr>
        </p:nvSpPr>
        <p:spPr/>
        <p:txBody>
          <a:bodyPr>
            <a:normAutofit/>
          </a:bodyPr>
          <a:lstStyle/>
          <a:p>
            <a:pPr marL="0" indent="0" algn="ctr" eaLnBrk="1" hangingPunct="1">
              <a:lnSpc>
                <a:spcPct val="90000"/>
              </a:lnSpc>
              <a:buFont typeface="Wingdings 2" pitchFamily="18" charset="2"/>
              <a:buNone/>
            </a:pPr>
            <a:r>
              <a:rPr lang="en-US" sz="2800" b="1" dirty="0" smtClean="0">
                <a:solidFill>
                  <a:srgbClr val="FF0000"/>
                </a:solidFill>
                <a:ea typeface="ＭＳ Ｐゴシック" pitchFamily="34" charset="-128"/>
                <a:cs typeface="Tahoma" pitchFamily="34" charset="0"/>
              </a:rPr>
              <a:t>Schedule Changes</a:t>
            </a:r>
            <a:endParaRPr lang="en-US" sz="2800" dirty="0" smtClean="0">
              <a:solidFill>
                <a:srgbClr val="FF0000"/>
              </a:solidFill>
              <a:ea typeface="ＭＳ Ｐゴシック" pitchFamily="34" charset="-128"/>
              <a:cs typeface="Tahoma" pitchFamily="34" charset="0"/>
            </a:endParaRPr>
          </a:p>
          <a:p>
            <a:pPr marL="0" indent="0" eaLnBrk="1" hangingPunct="1">
              <a:lnSpc>
                <a:spcPct val="90000"/>
              </a:lnSpc>
              <a:buFont typeface="Wingdings 2" pitchFamily="18" charset="2"/>
              <a:buNone/>
            </a:pPr>
            <a:endParaRPr lang="en-US" sz="1500" dirty="0" smtClean="0">
              <a:solidFill>
                <a:srgbClr val="FF0000"/>
              </a:solidFill>
              <a:ea typeface="ＭＳ Ｐゴシック" pitchFamily="34" charset="-128"/>
              <a:cs typeface="Tahoma" pitchFamily="34" charset="0"/>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cs typeface="Tahoma" pitchFamily="34" charset="0"/>
              </a:rPr>
              <a:t>Each year, a new master schedule is created to accommodate students</a:t>
            </a:r>
            <a:r>
              <a:rPr lang="en-US" sz="1600" dirty="0" smtClean="0">
                <a:solidFill>
                  <a:srgbClr val="FF0000"/>
                </a:solidFill>
                <a:latin typeface="Times New Roman" pitchFamily="18" charset="0"/>
                <a:ea typeface="ＭＳ Ｐゴシック" pitchFamily="34" charset="-128"/>
                <a:cs typeface="Tahoma" pitchFamily="34" charset="0"/>
              </a:rPr>
              <a:t>’</a:t>
            </a:r>
            <a:r>
              <a:rPr lang="en-US" sz="1600" dirty="0" smtClean="0">
                <a:solidFill>
                  <a:srgbClr val="FF0000"/>
                </a:solidFill>
                <a:ea typeface="ＭＳ Ｐゴシック" pitchFamily="34" charset="-128"/>
                <a:cs typeface="Tahoma" pitchFamily="34" charset="0"/>
              </a:rPr>
              <a:t> course requests made during registration in February and March. Faculty members are employed, textbooks are purchased, and rooms are assigned on the basis of these requests.</a:t>
            </a:r>
          </a:p>
          <a:p>
            <a:pPr marL="0" indent="0" eaLnBrk="1" hangingPunct="1">
              <a:lnSpc>
                <a:spcPct val="90000"/>
              </a:lnSpc>
              <a:buFont typeface="Wingdings 2" pitchFamily="18" charset="2"/>
              <a:buNone/>
            </a:pPr>
            <a:endParaRPr lang="en-US" sz="1600" dirty="0" smtClean="0">
              <a:solidFill>
                <a:srgbClr val="FF0000"/>
              </a:solidFill>
              <a:ea typeface="ＭＳ Ｐゴシック" pitchFamily="34" charset="-128"/>
              <a:cs typeface="Tahoma" pitchFamily="34" charset="0"/>
            </a:endParaRPr>
          </a:p>
          <a:p>
            <a:pPr marL="0" indent="0" eaLnBrk="1" hangingPunct="1">
              <a:lnSpc>
                <a:spcPct val="90000"/>
              </a:lnSpc>
              <a:buFont typeface="Wingdings 2" pitchFamily="18" charset="2"/>
              <a:buNone/>
            </a:pPr>
            <a:r>
              <a:rPr lang="en-US" sz="1600" dirty="0" smtClean="0">
                <a:solidFill>
                  <a:srgbClr val="FF0000"/>
                </a:solidFill>
                <a:ea typeface="ＭＳ Ｐゴシック" pitchFamily="34" charset="-128"/>
                <a:cs typeface="Tahoma" pitchFamily="34" charset="0"/>
              </a:rPr>
              <a:t>Once the semester has begun, schedule change requests must be made by completing a schedule request change form. These requests will be honored for exceptional circumstances, as space is available.</a:t>
            </a:r>
          </a:p>
          <a:p>
            <a:pPr marL="0" indent="0" eaLnBrk="1" hangingPunct="1">
              <a:lnSpc>
                <a:spcPct val="90000"/>
              </a:lnSpc>
              <a:buFont typeface="Wingdings 2" pitchFamily="18" charset="2"/>
              <a:buNone/>
            </a:pPr>
            <a:endParaRPr lang="en-US" sz="1500" dirty="0" smtClean="0">
              <a:solidFill>
                <a:srgbClr val="C00000"/>
              </a:solidFill>
              <a:ea typeface="ＭＳ Ｐゴシック" pitchFamily="34" charset="-128"/>
              <a:cs typeface="Tahoma" pitchFamily="34" charset="0"/>
            </a:endParaRPr>
          </a:p>
          <a:p>
            <a:pPr marL="0" indent="0" eaLnBrk="1" hangingPunct="1">
              <a:lnSpc>
                <a:spcPct val="90000"/>
              </a:lnSpc>
              <a:buFont typeface="Wingdings 2" pitchFamily="18" charset="2"/>
              <a:buNone/>
            </a:pPr>
            <a:endParaRPr lang="en-US" sz="1500" dirty="0" smtClean="0">
              <a:solidFill>
                <a:srgbClr val="C00000"/>
              </a:solidFill>
              <a:ea typeface="ＭＳ Ｐゴシック" pitchFamily="34" charset="-128"/>
              <a:cs typeface="Tahoma" pitchFamily="34" charset="0"/>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gn="ctr" eaLnBrk="1" fontAlgn="auto" hangingPunct="1">
              <a:spcAft>
                <a:spcPts val="0"/>
              </a:spcAft>
              <a:defRPr/>
            </a:pPr>
            <a:r>
              <a:rPr u="sng" dirty="0" smtClean="0">
                <a:solidFill>
                  <a:srgbClr val="FF0000"/>
                </a:solidFill>
                <a:effectLst>
                  <a:outerShdw blurRad="38100" dist="38100" dir="2700000" algn="tl">
                    <a:srgbClr val="000000"/>
                  </a:outerShdw>
                </a:effectLst>
              </a:rPr>
              <a:t>REMEMBER !!!</a:t>
            </a:r>
          </a:p>
        </p:txBody>
      </p:sp>
      <p:sp>
        <p:nvSpPr>
          <p:cNvPr id="115715" name="Rectangle 3"/>
          <p:cNvSpPr>
            <a:spLocks noGrp="1" noChangeArrowheads="1"/>
          </p:cNvSpPr>
          <p:nvPr>
            <p:ph idx="1"/>
          </p:nvPr>
        </p:nvSpPr>
        <p:spPr/>
        <p:txBody>
          <a:bodyPr/>
          <a:lstStyle/>
          <a:p>
            <a:pPr eaLnBrk="1" hangingPunct="1">
              <a:buClr>
                <a:srgbClr val="C00000"/>
              </a:buClr>
            </a:pPr>
            <a:endParaRPr lang="en-US" dirty="0" smtClean="0">
              <a:solidFill>
                <a:srgbClr val="C00000"/>
              </a:solidFill>
              <a:ea typeface="ＭＳ Ｐゴシック" pitchFamily="34" charset="-128"/>
            </a:endParaRPr>
          </a:p>
          <a:p>
            <a:pPr eaLnBrk="1" hangingPunct="1">
              <a:buClr>
                <a:srgbClr val="C00000"/>
              </a:buClr>
            </a:pPr>
            <a:r>
              <a:rPr lang="en-US" dirty="0" smtClean="0">
                <a:solidFill>
                  <a:srgbClr val="FF0000"/>
                </a:solidFill>
                <a:ea typeface="ＭＳ Ｐゴシック" pitchFamily="34" charset="-128"/>
              </a:rPr>
              <a:t>Take your scheduling document home and discuss your course selections with your parent/guardian</a:t>
            </a:r>
          </a:p>
          <a:p>
            <a:pPr eaLnBrk="1" hangingPunct="1">
              <a:buClr>
                <a:srgbClr val="C00000"/>
              </a:buClr>
            </a:pPr>
            <a:r>
              <a:rPr lang="en-US" dirty="0" smtClean="0">
                <a:solidFill>
                  <a:srgbClr val="FF0000"/>
                </a:solidFill>
                <a:ea typeface="ＭＳ Ｐゴシック" pitchFamily="34" charset="-128"/>
              </a:rPr>
              <a:t>Use your identified career pathway as a guide for selecting your high school courses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500" decel="50000" fill="hold">
                                          <p:stCondLst>
                                            <p:cond delay="0"/>
                                          </p:stCondLst>
                                        </p:cTn>
                                        <p:tgtEl>
                                          <p:spTgt spid="11571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571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5714"/>
                                        </p:tgtEl>
                                        <p:attrNameLst>
                                          <p:attrName>ppt_w</p:attrName>
                                        </p:attrNameLst>
                                      </p:cBhvr>
                                      <p:tavLst>
                                        <p:tav tm="0">
                                          <p:val>
                                            <p:strVal val="#ppt_w*.05"/>
                                          </p:val>
                                        </p:tav>
                                        <p:tav tm="100000">
                                          <p:val>
                                            <p:strVal val="#ppt_w"/>
                                          </p:val>
                                        </p:tav>
                                      </p:tavLst>
                                    </p:anim>
                                    <p:anim calcmode="lin" valueType="num">
                                      <p:cBhvr>
                                        <p:cTn id="10" dur="1000" fill="hold"/>
                                        <p:tgtEl>
                                          <p:spTgt spid="11571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571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571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571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571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15715">
                                            <p:txEl>
                                              <p:pRg st="1" end="1"/>
                                            </p:txEl>
                                          </p:spTgt>
                                        </p:tgtEl>
                                        <p:attrNameLst>
                                          <p:attrName>style.visibility</p:attrName>
                                        </p:attrNameLst>
                                      </p:cBhvr>
                                      <p:to>
                                        <p:strVal val="visible"/>
                                      </p:to>
                                    </p:set>
                                    <p:anim calcmode="lin" valueType="num">
                                      <p:cBhvr>
                                        <p:cTn id="19" dur="500" decel="50000" fill="hold">
                                          <p:stCondLst>
                                            <p:cond delay="0"/>
                                          </p:stCondLst>
                                        </p:cTn>
                                        <p:tgtEl>
                                          <p:spTgt spid="115715">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15715">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15715">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115715">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15715">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15715">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15715">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1571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15715">
                                            <p:txEl>
                                              <p:pRg st="2" end="2"/>
                                            </p:txEl>
                                          </p:spTgt>
                                        </p:tgtEl>
                                        <p:attrNameLst>
                                          <p:attrName>style.visibility</p:attrName>
                                        </p:attrNameLst>
                                      </p:cBhvr>
                                      <p:to>
                                        <p:strVal val="visible"/>
                                      </p:to>
                                    </p:set>
                                    <p:anim calcmode="lin" valueType="num">
                                      <p:cBhvr>
                                        <p:cTn id="31" dur="500" decel="50000" fill="hold">
                                          <p:stCondLst>
                                            <p:cond delay="0"/>
                                          </p:stCondLst>
                                        </p:cTn>
                                        <p:tgtEl>
                                          <p:spTgt spid="115715">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15715">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15715">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115715">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15715">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15715">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15715">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157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defRPr/>
            </a:pPr>
            <a:r>
              <a:rPr u="sng" dirty="0" smtClean="0">
                <a:solidFill>
                  <a:srgbClr val="FF0000"/>
                </a:solidFill>
                <a:effectLst>
                  <a:outerShdw blurRad="38100" dist="38100" dir="2700000" algn="tl">
                    <a:srgbClr val="000000"/>
                  </a:outerShdw>
                </a:effectLst>
              </a:rPr>
              <a:t>VERY IMPORTANT!!</a:t>
            </a:r>
            <a:endParaRPr dirty="0">
              <a:solidFill>
                <a:srgbClr val="FF0000"/>
              </a:solidFill>
            </a:endParaRPr>
          </a:p>
        </p:txBody>
      </p:sp>
      <p:sp>
        <p:nvSpPr>
          <p:cNvPr id="50178" name="Content Placeholder 1"/>
          <p:cNvSpPr>
            <a:spLocks noGrp="1"/>
          </p:cNvSpPr>
          <p:nvPr>
            <p:ph idx="1"/>
          </p:nvPr>
        </p:nvSpPr>
        <p:spPr>
          <a:xfrm>
            <a:off x="152400" y="1609416"/>
            <a:ext cx="7924800" cy="4846320"/>
          </a:xfrm>
        </p:spPr>
        <p:txBody>
          <a:bodyPr/>
          <a:lstStyle/>
          <a:p>
            <a:pPr marL="36513" algn="ctr" eaLnBrk="1" hangingPunct="1">
              <a:spcBef>
                <a:spcPct val="0"/>
              </a:spcBef>
              <a:buFont typeface="Wingdings 2" pitchFamily="18" charset="2"/>
              <a:buNone/>
            </a:pPr>
            <a:r>
              <a:rPr lang="en-US" dirty="0" smtClean="0">
                <a:solidFill>
                  <a:srgbClr val="FF0000"/>
                </a:solidFill>
                <a:ea typeface="ＭＳ Ｐゴシック" pitchFamily="34" charset="-128"/>
              </a:rPr>
              <a:t>Your Course Request Forms are due </a:t>
            </a:r>
          </a:p>
          <a:p>
            <a:pPr marL="36513" algn="ctr" eaLnBrk="1" hangingPunct="1">
              <a:spcBef>
                <a:spcPct val="0"/>
              </a:spcBef>
              <a:buFont typeface="Wingdings 2" pitchFamily="18" charset="2"/>
              <a:buNone/>
            </a:pPr>
            <a:r>
              <a:rPr lang="en-US" u="sng" dirty="0" smtClean="0">
                <a:solidFill>
                  <a:srgbClr val="FF0000"/>
                </a:solidFill>
                <a:ea typeface="ＭＳ Ｐゴシック" pitchFamily="34" charset="-128"/>
              </a:rPr>
              <a:t>Monday, January 28</a:t>
            </a:r>
            <a:r>
              <a:rPr lang="en-US" u="sng" baseline="30000" dirty="0" smtClean="0">
                <a:solidFill>
                  <a:srgbClr val="FF0000"/>
                </a:solidFill>
                <a:ea typeface="ＭＳ Ｐゴシック" pitchFamily="34" charset="-128"/>
              </a:rPr>
              <a:t>th</a:t>
            </a:r>
            <a:r>
              <a:rPr lang="en-US" u="sng" dirty="0" smtClean="0">
                <a:solidFill>
                  <a:srgbClr val="FF0000"/>
                </a:solidFill>
                <a:ea typeface="ＭＳ Ｐゴシック" pitchFamily="34" charset="-128"/>
              </a:rPr>
              <a:t>  </a:t>
            </a:r>
          </a:p>
          <a:p>
            <a:pPr marL="36513" algn="ctr" eaLnBrk="1" hangingPunct="1">
              <a:spcBef>
                <a:spcPct val="0"/>
              </a:spcBef>
              <a:buFont typeface="Wingdings 2" pitchFamily="18" charset="2"/>
              <a:buNone/>
            </a:pPr>
            <a:endParaRPr lang="en-US" dirty="0" smtClean="0">
              <a:solidFill>
                <a:srgbClr val="FF0000"/>
              </a:solidFill>
              <a:ea typeface="ＭＳ Ｐゴシック" pitchFamily="34" charset="-128"/>
            </a:endParaRPr>
          </a:p>
          <a:p>
            <a:pPr marL="36513" algn="ctr" eaLnBrk="1" hangingPunct="1">
              <a:spcBef>
                <a:spcPct val="0"/>
              </a:spcBef>
              <a:buFont typeface="Wingdings 2" pitchFamily="18" charset="2"/>
              <a:buNone/>
            </a:pPr>
            <a:r>
              <a:rPr lang="en-US" dirty="0" smtClean="0">
                <a:solidFill>
                  <a:srgbClr val="FF0000"/>
                </a:solidFill>
                <a:ea typeface="ＭＳ Ｐゴシック" pitchFamily="34" charset="-128"/>
              </a:rPr>
              <a:t>If you do not bring your Course Registration Form in signed by a parent, you will not be given priority consideration for your course requests.  </a:t>
            </a: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09416"/>
            <a:ext cx="8077200" cy="4846320"/>
          </a:xfrm>
        </p:spPr>
        <p:txBody>
          <a:bodyPr/>
          <a:lstStyle/>
          <a:p>
            <a:pPr marL="36513" algn="ctr" eaLnBrk="1" fontAlgn="auto" hangingPunct="1">
              <a:spcBef>
                <a:spcPct val="0"/>
              </a:spcBef>
              <a:spcAft>
                <a:spcPts val="0"/>
              </a:spcAft>
              <a:buFont typeface="Wingdings 2"/>
              <a:buNone/>
              <a:defRPr/>
            </a:pPr>
            <a:r>
              <a:rPr lang="en-US" sz="5000" dirty="0" smtClean="0">
                <a:solidFill>
                  <a:srgbClr val="FF0000"/>
                </a:solidFill>
                <a:effectLst>
                  <a:outerShdw blurRad="38100" dist="38100" dir="2700000" algn="tl">
                    <a:srgbClr val="000000"/>
                  </a:outerShdw>
                </a:effectLst>
              </a:rPr>
              <a:t>Your Course Registration Form  Requires a </a:t>
            </a:r>
            <a:r>
              <a:rPr lang="en-US" sz="5000" u="sng" dirty="0" smtClean="0">
                <a:solidFill>
                  <a:srgbClr val="FF0000"/>
                </a:solidFill>
                <a:effectLst>
                  <a:outerShdw blurRad="38100" dist="38100" dir="2700000" algn="tl">
                    <a:srgbClr val="000000"/>
                  </a:outerShdw>
                </a:effectLst>
              </a:rPr>
              <a:t>Parent/Guardian Signature</a:t>
            </a:r>
            <a:endParaRPr lang="en-US" sz="5000" u="sng"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152400"/>
            <a:ext cx="7239000" cy="762000"/>
          </a:xfrm>
        </p:spPr>
        <p:txBody>
          <a:bodyPr/>
          <a:lstStyle/>
          <a:p>
            <a:pPr algn="ctr"/>
            <a:r>
              <a:rPr lang="en-US" dirty="0" smtClean="0">
                <a:solidFill>
                  <a:srgbClr val="FF0000"/>
                </a:solidFill>
              </a:rPr>
              <a:t>Career Cruising and EDP</a:t>
            </a:r>
          </a:p>
        </p:txBody>
      </p:sp>
      <p:sp>
        <p:nvSpPr>
          <p:cNvPr id="7171" name="Content Placeholder 2"/>
          <p:cNvSpPr>
            <a:spLocks noGrp="1"/>
          </p:cNvSpPr>
          <p:nvPr>
            <p:ph idx="1"/>
          </p:nvPr>
        </p:nvSpPr>
        <p:spPr>
          <a:xfrm>
            <a:off x="381000" y="1143000"/>
            <a:ext cx="7467600" cy="5257800"/>
          </a:xfrm>
        </p:spPr>
        <p:txBody>
          <a:bodyPr>
            <a:normAutofit lnSpcReduction="10000"/>
          </a:bodyPr>
          <a:lstStyle/>
          <a:p>
            <a:r>
              <a:rPr lang="en-US" sz="3200" b="1" dirty="0" smtClean="0">
                <a:solidFill>
                  <a:srgbClr val="FF0000"/>
                </a:solidFill>
              </a:rPr>
              <a:t>IF YOU DON’T KNOW WHAT TO TAKE FOR CLASSES NEXT YEAR DO YOUR CAREER CRUISING!!!!!!!!!</a:t>
            </a:r>
            <a:endParaRPr lang="en-US" sz="3200" b="1" dirty="0" smtClean="0">
              <a:solidFill>
                <a:srgbClr val="FF0000"/>
              </a:solidFill>
              <a:hlinkClick r:id="rId3"/>
            </a:endParaRPr>
          </a:p>
          <a:p>
            <a:r>
              <a:rPr lang="en-US" sz="3200" b="1" dirty="0" smtClean="0">
                <a:solidFill>
                  <a:srgbClr val="FF0000"/>
                </a:solidFill>
                <a:hlinkClick r:id="rId3"/>
              </a:rPr>
              <a:t>www.careercruising.com</a:t>
            </a:r>
            <a:endParaRPr lang="en-US" sz="3200" b="1" dirty="0" smtClean="0">
              <a:solidFill>
                <a:srgbClr val="FF0000"/>
              </a:solidFill>
            </a:endParaRPr>
          </a:p>
          <a:p>
            <a:r>
              <a:rPr lang="en-US" sz="3200" b="1" dirty="0" smtClean="0">
                <a:solidFill>
                  <a:srgbClr val="FF0000"/>
                </a:solidFill>
              </a:rPr>
              <a:t>Username = LSPS-</a:t>
            </a:r>
            <a:r>
              <a:rPr lang="en-US" sz="3200" b="1" dirty="0" err="1" smtClean="0">
                <a:solidFill>
                  <a:srgbClr val="FF0000"/>
                </a:solidFill>
              </a:rPr>
              <a:t>PowerSchool</a:t>
            </a:r>
            <a:r>
              <a:rPr lang="en-US" sz="3200" b="1" dirty="0" smtClean="0">
                <a:solidFill>
                  <a:srgbClr val="FF0000"/>
                </a:solidFill>
              </a:rPr>
              <a:t> Network ID</a:t>
            </a:r>
          </a:p>
          <a:p>
            <a:pPr lvl="1"/>
            <a:r>
              <a:rPr lang="en-US" sz="3200" b="1" dirty="0" smtClean="0">
                <a:solidFill>
                  <a:srgbClr val="FF0000"/>
                </a:solidFill>
              </a:rPr>
              <a:t>(e.g. – LSPS-</a:t>
            </a:r>
            <a:r>
              <a:rPr lang="en-US" sz="3200" b="1" dirty="0" err="1" smtClean="0">
                <a:solidFill>
                  <a:srgbClr val="FF0000"/>
                </a:solidFill>
              </a:rPr>
              <a:t>johndoe</a:t>
            </a:r>
            <a:r>
              <a:rPr lang="en-US" sz="3200" b="1" dirty="0" smtClean="0">
                <a:solidFill>
                  <a:srgbClr val="FF0000"/>
                </a:solidFill>
              </a:rPr>
              <a:t>)</a:t>
            </a:r>
          </a:p>
          <a:p>
            <a:r>
              <a:rPr lang="en-US" sz="3200" b="1" dirty="0" smtClean="0">
                <a:solidFill>
                  <a:srgbClr val="FF0000"/>
                </a:solidFill>
              </a:rPr>
              <a:t>Password = </a:t>
            </a:r>
            <a:r>
              <a:rPr lang="en-US" sz="3200" b="1" dirty="0" err="1" smtClean="0">
                <a:solidFill>
                  <a:srgbClr val="FF0000"/>
                </a:solidFill>
              </a:rPr>
              <a:t>PowerSchool</a:t>
            </a:r>
            <a:r>
              <a:rPr lang="en-US" sz="3200" b="1" dirty="0" smtClean="0">
                <a:solidFill>
                  <a:srgbClr val="FF0000"/>
                </a:solidFill>
              </a:rPr>
              <a:t> Network Password</a:t>
            </a:r>
          </a:p>
          <a:p>
            <a:pPr lvl="1"/>
            <a:r>
              <a:rPr lang="en-US" sz="3200" b="1" dirty="0" smtClean="0">
                <a:solidFill>
                  <a:srgbClr val="FF0000"/>
                </a:solidFill>
              </a:rPr>
              <a:t>(e.g. – purple58)</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239000" cy="2423160"/>
          </a:xfrm>
        </p:spPr>
        <p:txBody>
          <a:bodyPr>
            <a:noAutofit/>
          </a:bodyPr>
          <a:lstStyle/>
          <a:p>
            <a:pPr algn="ctr" eaLnBrk="1" fontAlgn="auto" hangingPunct="1">
              <a:spcAft>
                <a:spcPts val="0"/>
              </a:spcAft>
              <a:defRPr/>
            </a:pPr>
            <a:r>
              <a:rPr sz="5000" dirty="0" smtClean="0">
                <a:solidFill>
                  <a:srgbClr val="FF0000"/>
                </a:solidFill>
                <a:effectLst>
                  <a:outerShdw blurRad="38100" dist="38100" dir="2700000" algn="tl">
                    <a:srgbClr val="000000">
                      <a:alpha val="43137"/>
                    </a:srgbClr>
                  </a:outerShdw>
                </a:effectLst>
              </a:rPr>
              <a:t>Where are you planning on going to college?</a:t>
            </a:r>
            <a:endParaRPr sz="5000" dirty="0">
              <a:solidFill>
                <a:srgbClr val="FF0000"/>
              </a:solidFill>
              <a:effectLst>
                <a:outerShdw blurRad="38100" dist="38100" dir="2700000" algn="tl">
                  <a:srgbClr val="000000">
                    <a:alpha val="43137"/>
                  </a:srgbClr>
                </a:outerShdw>
              </a:effectLst>
            </a:endParaRPr>
          </a:p>
        </p:txBody>
      </p:sp>
      <p:sp>
        <p:nvSpPr>
          <p:cNvPr id="7170" name="Content Placeholder 1"/>
          <p:cNvSpPr>
            <a:spLocks noGrp="1"/>
          </p:cNvSpPr>
          <p:nvPr>
            <p:ph idx="1"/>
          </p:nvPr>
        </p:nvSpPr>
        <p:spPr>
          <a:xfrm>
            <a:off x="457200" y="2819400"/>
            <a:ext cx="7696200" cy="3636336"/>
          </a:xfrm>
        </p:spPr>
        <p:txBody>
          <a:bodyPr>
            <a:normAutofit fontScale="92500" lnSpcReduction="10000"/>
          </a:bodyPr>
          <a:lstStyle/>
          <a:p>
            <a:r>
              <a:rPr lang="en-US" sz="2800" b="1" dirty="0" smtClean="0">
                <a:solidFill>
                  <a:srgbClr val="FF0000"/>
                </a:solidFill>
              </a:rPr>
              <a:t>To earn a diploma, you’ll need 4 years of English, Math, 3 years of Science, and 2 years of a Foreign Language.</a:t>
            </a:r>
          </a:p>
          <a:p>
            <a:endParaRPr lang="en-US" sz="2800" b="1" dirty="0" smtClean="0">
              <a:solidFill>
                <a:srgbClr val="FF0000"/>
              </a:solidFill>
            </a:endParaRPr>
          </a:p>
          <a:p>
            <a:r>
              <a:rPr lang="en-US" sz="2800" b="1" dirty="0" smtClean="0">
                <a:solidFill>
                  <a:srgbClr val="FF0000"/>
                </a:solidFill>
              </a:rPr>
              <a:t>Colleges </a:t>
            </a:r>
            <a:r>
              <a:rPr lang="en-US" sz="2800" b="1" u="sng" dirty="0" smtClean="0">
                <a:solidFill>
                  <a:srgbClr val="FF0000"/>
                </a:solidFill>
              </a:rPr>
              <a:t>like to see </a:t>
            </a:r>
            <a:r>
              <a:rPr lang="en-US" sz="2800" b="1" dirty="0" smtClean="0">
                <a:solidFill>
                  <a:srgbClr val="FF0000"/>
                </a:solidFill>
              </a:rPr>
              <a:t>applicants that take ADDITIONAL core credits, above and beyond what the state requires.</a:t>
            </a:r>
          </a:p>
          <a:p>
            <a:endParaRPr lang="en-US" sz="2800" b="1" dirty="0" smtClean="0">
              <a:solidFill>
                <a:srgbClr val="FF0000"/>
              </a:solidFill>
            </a:endParaRPr>
          </a:p>
          <a:p>
            <a:pPr>
              <a:buNone/>
            </a:pPr>
            <a:r>
              <a:rPr lang="en-US" sz="2800" b="1" dirty="0" smtClean="0">
                <a:solidFill>
                  <a:srgbClr val="FF0000"/>
                </a:solidFill>
              </a:rPr>
              <a:t>*Keep this in mind when scheduling courses!*</a:t>
            </a:r>
          </a:p>
          <a:p>
            <a:pPr eaLnBrk="1" hangingPunct="1">
              <a:spcBef>
                <a:spcPct val="0"/>
              </a:spcBef>
              <a:buClr>
                <a:srgbClr val="C00000"/>
              </a:buClr>
            </a:pPr>
            <a:endParaRPr lang="en-US" sz="3000" dirty="0" smtClean="0">
              <a:solidFill>
                <a:srgbClr val="C00000"/>
              </a:solidFill>
            </a:endParaRPr>
          </a:p>
          <a:p>
            <a:pPr eaLnBrk="1" hangingPunct="1">
              <a:spcBef>
                <a:spcPct val="0"/>
              </a:spcBef>
              <a:buClr>
                <a:srgbClr val="C00000"/>
              </a:buClr>
            </a:pPr>
            <a:endParaRPr lang="en-US" sz="30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5000" dirty="0" smtClean="0">
                <a:solidFill>
                  <a:srgbClr val="FF0000"/>
                </a:solidFill>
                <a:effectLst>
                  <a:outerShdw blurRad="38100" dist="38100" dir="2700000" algn="tl">
                    <a:srgbClr val="000000"/>
                  </a:outerShdw>
                </a:effectLst>
              </a:rPr>
              <a:t>LSHS AP Course </a:t>
            </a:r>
            <a:br>
              <a:rPr lang="en-US" sz="5000" dirty="0" smtClean="0">
                <a:solidFill>
                  <a:srgbClr val="FF0000"/>
                </a:solidFill>
                <a:effectLst>
                  <a:outerShdw blurRad="38100" dist="38100" dir="2700000" algn="tl">
                    <a:srgbClr val="000000"/>
                  </a:outerShdw>
                </a:effectLst>
              </a:rPr>
            </a:br>
            <a:r>
              <a:rPr lang="en-US" sz="5000" dirty="0" smtClean="0">
                <a:solidFill>
                  <a:srgbClr val="FF0000"/>
                </a:solidFill>
                <a:effectLst>
                  <a:outerShdw blurRad="38100" dist="38100" dir="2700000" algn="tl">
                    <a:srgbClr val="000000"/>
                  </a:outerShdw>
                </a:effectLst>
              </a:rPr>
              <a:t>for Sophomores</a:t>
            </a:r>
            <a:endParaRPr sz="5000" dirty="0" smtClean="0">
              <a:solidFill>
                <a:srgbClr val="FF0000"/>
              </a:solidFill>
              <a:effectLst>
                <a:outerShdw blurRad="38100" dist="38100" dir="2700000" algn="tl">
                  <a:srgbClr val="000000"/>
                </a:outerShdw>
              </a:effectLst>
            </a:endParaRPr>
          </a:p>
        </p:txBody>
      </p:sp>
      <p:sp>
        <p:nvSpPr>
          <p:cNvPr id="8194" name="Rectangle 3"/>
          <p:cNvSpPr>
            <a:spLocks noGrp="1" noChangeArrowheads="1"/>
          </p:cNvSpPr>
          <p:nvPr>
            <p:ph idx="1"/>
          </p:nvPr>
        </p:nvSpPr>
        <p:spPr>
          <a:noFill/>
          <a:ln>
            <a:noFill/>
          </a:ln>
        </p:spPr>
        <p:txBody>
          <a:bodyPr>
            <a:normAutofit/>
          </a:bodyPr>
          <a:lstStyle/>
          <a:p>
            <a:pPr eaLnBrk="1" hangingPunct="1">
              <a:buClr>
                <a:srgbClr val="C00000"/>
              </a:buClr>
            </a:pPr>
            <a:endParaRPr lang="en-US" sz="2400" dirty="0" smtClean="0">
              <a:solidFill>
                <a:schemeClr val="accent2"/>
              </a:solidFill>
              <a:ea typeface="ＭＳ Ｐゴシック" pitchFamily="34" charset="-128"/>
            </a:endParaRPr>
          </a:p>
          <a:p>
            <a:pPr eaLnBrk="1" hangingPunct="1">
              <a:buClr>
                <a:srgbClr val="C00000"/>
              </a:buClr>
            </a:pPr>
            <a:endParaRPr lang="en-US" sz="2400" dirty="0" smtClean="0">
              <a:solidFill>
                <a:schemeClr val="accent2"/>
              </a:solidFill>
              <a:ea typeface="ＭＳ Ｐゴシック" pitchFamily="34" charset="-128"/>
            </a:endParaRPr>
          </a:p>
          <a:p>
            <a:pPr eaLnBrk="1" hangingPunct="1">
              <a:buClr>
                <a:srgbClr val="C00000"/>
              </a:buClr>
            </a:pPr>
            <a:r>
              <a:rPr lang="en-US" sz="2400" b="1" dirty="0" smtClean="0">
                <a:solidFill>
                  <a:srgbClr val="FF0000"/>
                </a:solidFill>
                <a:ea typeface="ＭＳ Ｐゴシック" pitchFamily="34" charset="-128"/>
              </a:rPr>
              <a:t>AP US History</a:t>
            </a:r>
          </a:p>
          <a:p>
            <a:pPr eaLnBrk="1" hangingPunct="1">
              <a:buClr>
                <a:srgbClr val="C00000"/>
              </a:buClr>
              <a:buFont typeface="Wingdings 2" pitchFamily="18" charset="2"/>
              <a:buChar char=""/>
            </a:pPr>
            <a:r>
              <a:rPr lang="en-US" sz="2800" b="1" u="sng" dirty="0" smtClean="0">
                <a:solidFill>
                  <a:srgbClr val="FF0000"/>
                </a:solidFill>
                <a:ea typeface="ＭＳ Ｐゴシック" pitchFamily="34" charset="-128"/>
              </a:rPr>
              <a:t>Once a student has signed up and has been scheduled into any AP or CTE courses, they will be expected to remain in those courses for the entire school year</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eaLnBrk="1" fontAlgn="auto" hangingPunct="1">
              <a:spcAft>
                <a:spcPts val="0"/>
              </a:spcAft>
              <a:defRPr/>
            </a:pPr>
            <a:r>
              <a:rPr sz="5000" dirty="0" smtClean="0">
                <a:solidFill>
                  <a:srgbClr val="FF0000"/>
                </a:solidFill>
                <a:effectLst>
                  <a:outerShdw blurRad="38100" dist="38100" dir="2700000" algn="tl">
                    <a:srgbClr val="000000">
                      <a:alpha val="43137"/>
                    </a:srgbClr>
                  </a:outerShdw>
                </a:effectLst>
              </a:rPr>
              <a:t>How to sign up for </a:t>
            </a:r>
            <a:r>
              <a:rPr lang="en-US" sz="5000" dirty="0" smtClean="0">
                <a:solidFill>
                  <a:srgbClr val="FF0000"/>
                </a:solidFill>
                <a:effectLst>
                  <a:outerShdw blurRad="38100" dist="38100" dir="2700000" algn="tl">
                    <a:srgbClr val="000000">
                      <a:alpha val="43137"/>
                    </a:srgbClr>
                  </a:outerShdw>
                </a:effectLst>
              </a:rPr>
              <a:t/>
            </a:r>
            <a:br>
              <a:rPr lang="en-US" sz="5000" dirty="0" smtClean="0">
                <a:solidFill>
                  <a:srgbClr val="FF0000"/>
                </a:solidFill>
                <a:effectLst>
                  <a:outerShdw blurRad="38100" dist="38100" dir="2700000" algn="tl">
                    <a:srgbClr val="000000">
                      <a:alpha val="43137"/>
                    </a:srgbClr>
                  </a:outerShdw>
                </a:effectLst>
              </a:rPr>
            </a:br>
            <a:r>
              <a:rPr sz="5000" dirty="0" smtClean="0">
                <a:solidFill>
                  <a:srgbClr val="FF0000"/>
                </a:solidFill>
                <a:effectLst>
                  <a:outerShdw blurRad="38100" dist="38100" dir="2700000" algn="tl">
                    <a:srgbClr val="000000">
                      <a:alpha val="43137"/>
                    </a:srgbClr>
                  </a:outerShdw>
                </a:effectLst>
              </a:rPr>
              <a:t>AP classes</a:t>
            </a:r>
            <a:endParaRPr sz="5000" dirty="0">
              <a:solidFill>
                <a:srgbClr val="FF0000"/>
              </a:solidFill>
              <a:effectLst>
                <a:outerShdw blurRad="38100" dist="38100" dir="2700000" algn="tl">
                  <a:srgbClr val="000000">
                    <a:alpha val="43137"/>
                  </a:srgbClr>
                </a:outerShdw>
              </a:effectLst>
            </a:endParaRPr>
          </a:p>
        </p:txBody>
      </p:sp>
      <p:sp>
        <p:nvSpPr>
          <p:cNvPr id="9218" name="Content Placeholder 1"/>
          <p:cNvSpPr>
            <a:spLocks noGrp="1"/>
          </p:cNvSpPr>
          <p:nvPr>
            <p:ph idx="1"/>
          </p:nvPr>
        </p:nvSpPr>
        <p:spPr/>
        <p:txBody>
          <a:bodyPr>
            <a:normAutofit fontScale="92500" lnSpcReduction="10000"/>
          </a:bodyPr>
          <a:lstStyle/>
          <a:p>
            <a:pPr eaLnBrk="1" hangingPunct="1">
              <a:spcBef>
                <a:spcPct val="0"/>
              </a:spcBef>
              <a:buClr>
                <a:srgbClr val="C00000"/>
              </a:buClr>
              <a:buFont typeface="Wingdings 2" pitchFamily="18" charset="2"/>
              <a:buNone/>
            </a:pPr>
            <a:r>
              <a:rPr lang="en-US" sz="2500" b="1" dirty="0" smtClean="0">
                <a:solidFill>
                  <a:srgbClr val="FF0000"/>
                </a:solidFill>
              </a:rPr>
              <a:t>*  Students who sign up for a AP class will not be allowed to alter their request to select an alternative elective. </a:t>
            </a:r>
          </a:p>
          <a:p>
            <a:pPr eaLnBrk="1" hangingPunct="1">
              <a:spcBef>
                <a:spcPct val="0"/>
              </a:spcBef>
              <a:buClr>
                <a:srgbClr val="C00000"/>
              </a:buClr>
              <a:buFont typeface="Wingdings 2" pitchFamily="18" charset="2"/>
              <a:buNone/>
            </a:pPr>
            <a:r>
              <a:rPr lang="en-US" sz="2500" dirty="0" smtClean="0">
                <a:solidFill>
                  <a:srgbClr val="FF0000"/>
                </a:solidFill>
              </a:rPr>
              <a:t>In order to enroll in a AP course you must:</a:t>
            </a:r>
          </a:p>
          <a:p>
            <a:pPr lvl="1">
              <a:spcBef>
                <a:spcPct val="0"/>
              </a:spcBef>
              <a:buClr>
                <a:srgbClr val="C00000"/>
              </a:buClr>
            </a:pPr>
            <a:r>
              <a:rPr lang="en-US" sz="2300" dirty="0" smtClean="0">
                <a:solidFill>
                  <a:srgbClr val="FF0000"/>
                </a:solidFill>
              </a:rPr>
              <a:t>Go to: </a:t>
            </a:r>
            <a:r>
              <a:rPr lang="en-US" sz="2300" dirty="0" smtClean="0">
                <a:solidFill>
                  <a:srgbClr val="FF0000"/>
                </a:solidFill>
                <a:hlinkClick r:id="rId2"/>
              </a:rPr>
              <a:t>http://lakeshoreschools.org/</a:t>
            </a:r>
            <a:endParaRPr lang="en-US" sz="2300" dirty="0" smtClean="0">
              <a:solidFill>
                <a:srgbClr val="FF0000"/>
              </a:solidFill>
            </a:endParaRPr>
          </a:p>
          <a:p>
            <a:pPr lvl="1" eaLnBrk="1" hangingPunct="1">
              <a:spcBef>
                <a:spcPct val="0"/>
              </a:spcBef>
              <a:buClr>
                <a:srgbClr val="C00000"/>
              </a:buClr>
            </a:pPr>
            <a:r>
              <a:rPr lang="en-US" sz="2500" dirty="0" smtClean="0">
                <a:solidFill>
                  <a:srgbClr val="FF0000"/>
                </a:solidFill>
              </a:rPr>
              <a:t>Click on “Lake Shore High School”</a:t>
            </a:r>
          </a:p>
          <a:p>
            <a:pPr lvl="1" eaLnBrk="1" hangingPunct="1">
              <a:spcBef>
                <a:spcPct val="0"/>
              </a:spcBef>
              <a:buClr>
                <a:srgbClr val="C00000"/>
              </a:buClr>
            </a:pPr>
            <a:r>
              <a:rPr lang="en-US" sz="2500" dirty="0" smtClean="0">
                <a:solidFill>
                  <a:srgbClr val="FF0000"/>
                </a:solidFill>
              </a:rPr>
              <a:t>Click on “Course Selection”</a:t>
            </a:r>
          </a:p>
          <a:p>
            <a:pPr lvl="1" eaLnBrk="1" hangingPunct="1">
              <a:spcBef>
                <a:spcPct val="0"/>
              </a:spcBef>
              <a:buClr>
                <a:srgbClr val="C00000"/>
              </a:buClr>
            </a:pPr>
            <a:r>
              <a:rPr lang="en-US" sz="2500" dirty="0" smtClean="0">
                <a:solidFill>
                  <a:srgbClr val="FF0000"/>
                </a:solidFill>
              </a:rPr>
              <a:t>Click on “Sophomore Grade Information”</a:t>
            </a:r>
          </a:p>
          <a:p>
            <a:pPr lvl="1" eaLnBrk="1" hangingPunct="1">
              <a:spcBef>
                <a:spcPct val="0"/>
              </a:spcBef>
              <a:buClr>
                <a:srgbClr val="C00000"/>
              </a:buClr>
            </a:pPr>
            <a:r>
              <a:rPr lang="en-US" sz="2500" dirty="0" smtClean="0">
                <a:solidFill>
                  <a:srgbClr val="FF0000"/>
                </a:solidFill>
              </a:rPr>
              <a:t>Click on “</a:t>
            </a:r>
            <a:r>
              <a:rPr lang="en-US" sz="2500" dirty="0" smtClean="0">
                <a:solidFill>
                  <a:srgbClr val="FF0000"/>
                </a:solidFill>
                <a:hlinkClick r:id="rId3" action="ppaction://hlinkfile"/>
              </a:rPr>
              <a:t>AP Informed Decision Sheet</a:t>
            </a:r>
            <a:r>
              <a:rPr lang="en-US" sz="2500" dirty="0" smtClean="0">
                <a:solidFill>
                  <a:srgbClr val="FF0000"/>
                </a:solidFill>
              </a:rPr>
              <a:t>” and print it out</a:t>
            </a:r>
          </a:p>
          <a:p>
            <a:pPr lvl="1" eaLnBrk="1" hangingPunct="1">
              <a:spcBef>
                <a:spcPct val="0"/>
              </a:spcBef>
              <a:buClr>
                <a:srgbClr val="C00000"/>
              </a:buClr>
            </a:pPr>
            <a:r>
              <a:rPr lang="en-US" sz="2500" dirty="0" smtClean="0">
                <a:solidFill>
                  <a:srgbClr val="FF0000"/>
                </a:solidFill>
              </a:rPr>
              <a:t>Complete the AP Form</a:t>
            </a:r>
          </a:p>
          <a:p>
            <a:pPr lvl="1" eaLnBrk="1" hangingPunct="1">
              <a:spcBef>
                <a:spcPct val="0"/>
              </a:spcBef>
              <a:buClr>
                <a:srgbClr val="C00000"/>
              </a:buClr>
            </a:pPr>
            <a:r>
              <a:rPr lang="en-US" sz="2500" b="1" dirty="0" smtClean="0">
                <a:solidFill>
                  <a:srgbClr val="FF0000"/>
                </a:solidFill>
              </a:rPr>
              <a:t>You must complete an AP Application for every AP Class you plan to take!</a:t>
            </a:r>
          </a:p>
          <a:p>
            <a:pPr lvl="1" eaLnBrk="1" hangingPunct="1">
              <a:spcBef>
                <a:spcPct val="0"/>
              </a:spcBef>
              <a:buClr>
                <a:srgbClr val="C00000"/>
              </a:buClr>
            </a:pPr>
            <a:r>
              <a:rPr lang="en-US" sz="2500" dirty="0" smtClean="0">
                <a:solidFill>
                  <a:srgbClr val="FF0000"/>
                </a:solidFill>
              </a:rPr>
              <a:t>Bring the completed AP Application with you when you register!</a:t>
            </a:r>
          </a:p>
          <a:p>
            <a:pPr eaLnBrk="1" hangingPunct="1">
              <a:spcBef>
                <a:spcPct val="0"/>
              </a:spcBef>
              <a:buClr>
                <a:srgbClr val="C00000"/>
              </a:buClr>
            </a:pPr>
            <a:endParaRPr lang="en-US" sz="2500" dirty="0" smtClean="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Autofit/>
          </a:bodyPr>
          <a:lstStyle/>
          <a:p>
            <a:pPr algn="ctr" eaLnBrk="1" fontAlgn="auto" hangingPunct="1">
              <a:spcAft>
                <a:spcPts val="0"/>
              </a:spcAft>
              <a:defRPr/>
            </a:pPr>
            <a:r>
              <a:rPr sz="5000" dirty="0" smtClean="0">
                <a:solidFill>
                  <a:srgbClr val="FF0000"/>
                </a:solidFill>
                <a:effectLst>
                  <a:outerShdw blurRad="38100" dist="38100" dir="2700000" algn="tl">
                    <a:srgbClr val="000000">
                      <a:alpha val="43137"/>
                    </a:srgbClr>
                  </a:outerShdw>
                </a:effectLst>
              </a:rPr>
              <a:t>Dual Enrollment</a:t>
            </a:r>
          </a:p>
        </p:txBody>
      </p:sp>
      <p:sp>
        <p:nvSpPr>
          <p:cNvPr id="10242" name="Rectangle 3"/>
          <p:cNvSpPr>
            <a:spLocks noGrp="1" noChangeArrowheads="1"/>
          </p:cNvSpPr>
          <p:nvPr>
            <p:ph idx="1"/>
          </p:nvPr>
        </p:nvSpPr>
        <p:spPr/>
        <p:txBody>
          <a:bodyPr/>
          <a:lstStyle/>
          <a:p>
            <a:pPr eaLnBrk="1" hangingPunct="1">
              <a:lnSpc>
                <a:spcPct val="90000"/>
              </a:lnSpc>
              <a:buClr>
                <a:srgbClr val="C00000"/>
              </a:buClr>
            </a:pPr>
            <a:r>
              <a:rPr lang="en-US" b="1" dirty="0" smtClean="0">
                <a:solidFill>
                  <a:srgbClr val="FF0000"/>
                </a:solidFill>
                <a:ea typeface="ＭＳ Ｐゴシック" pitchFamily="34" charset="-128"/>
              </a:rPr>
              <a:t>Students are allowed to attend colleges or universities in addition to Lake Shore High School.</a:t>
            </a:r>
          </a:p>
          <a:p>
            <a:pPr eaLnBrk="1" hangingPunct="1">
              <a:lnSpc>
                <a:spcPct val="90000"/>
              </a:lnSpc>
              <a:buClr>
                <a:srgbClr val="C00000"/>
              </a:buClr>
            </a:pPr>
            <a:r>
              <a:rPr lang="en-US" b="1" dirty="0" smtClean="0">
                <a:solidFill>
                  <a:srgbClr val="FF0000"/>
                </a:solidFill>
                <a:ea typeface="ＭＳ Ｐゴシック" pitchFamily="34" charset="-128"/>
              </a:rPr>
              <a:t>Students can receive college credit and/or Lake Shore credit.</a:t>
            </a:r>
          </a:p>
          <a:p>
            <a:pPr eaLnBrk="1" hangingPunct="1">
              <a:lnSpc>
                <a:spcPct val="90000"/>
              </a:lnSpc>
              <a:buClr>
                <a:srgbClr val="C00000"/>
              </a:buClr>
            </a:pPr>
            <a:r>
              <a:rPr lang="en-US" b="1" dirty="0" smtClean="0">
                <a:solidFill>
                  <a:srgbClr val="FF0000"/>
                </a:solidFill>
                <a:ea typeface="ＭＳ Ｐゴシック" pitchFamily="34" charset="-128"/>
              </a:rPr>
              <a:t>Students may take four dual enrollment courses per year.</a:t>
            </a:r>
          </a:p>
          <a:p>
            <a:pPr eaLnBrk="1" hangingPunct="1">
              <a:lnSpc>
                <a:spcPct val="90000"/>
              </a:lnSpc>
              <a:buClr>
                <a:srgbClr val="C00000"/>
              </a:buClr>
            </a:pPr>
            <a:r>
              <a:rPr lang="en-US" b="1" dirty="0" smtClean="0">
                <a:solidFill>
                  <a:srgbClr val="FF0000"/>
                </a:solidFill>
                <a:ea typeface="ＭＳ Ｐゴシック" pitchFamily="34" charset="-128"/>
              </a:rPr>
              <a:t>The parameters for this program are based on your PSAT, PLAN, ACT, SAT, and MSTEP scores</a:t>
            </a:r>
          </a:p>
          <a:p>
            <a:pPr>
              <a:lnSpc>
                <a:spcPct val="90000"/>
              </a:lnSpc>
              <a:buClr>
                <a:srgbClr val="C00000"/>
              </a:buClr>
            </a:pPr>
            <a:r>
              <a:rPr lang="en-US" b="1" dirty="0" smtClean="0">
                <a:solidFill>
                  <a:srgbClr val="FF0000"/>
                </a:solidFill>
                <a:ea typeface="ＭＳ Ｐゴシック" pitchFamily="34" charset="-128"/>
              </a:rPr>
              <a:t>Lake Shore Schools covers up to $520.07 per course.  </a:t>
            </a:r>
          </a:p>
          <a:p>
            <a:pPr eaLnBrk="1" hangingPunct="1">
              <a:lnSpc>
                <a:spcPct val="90000"/>
              </a:lnSpc>
              <a:buClr>
                <a:srgbClr val="C00000"/>
              </a:buClr>
            </a:pPr>
            <a:endParaRPr lang="en-US" dirty="0" smtClean="0">
              <a:solidFill>
                <a:srgbClr val="C00000"/>
              </a:solidFill>
              <a:ea typeface="ＭＳ Ｐゴシック" pitchFamily="34" charset="-128"/>
            </a:endParaRPr>
          </a:p>
          <a:p>
            <a:pPr eaLnBrk="1" hangingPunct="1">
              <a:lnSpc>
                <a:spcPct val="90000"/>
              </a:lnSpc>
              <a:buClr>
                <a:srgbClr val="C00000"/>
              </a:buClr>
            </a:pPr>
            <a:endParaRPr lang="en-US" dirty="0" smtClean="0">
              <a:solidFill>
                <a:srgbClr val="C00000"/>
              </a:solidFill>
              <a:ea typeface="ＭＳ Ｐゴシック" pitchFamily="34" charset="-128"/>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FF0000"/>
                </a:solidFill>
                <a:effectLst>
                  <a:outerShdw blurRad="38100" dist="38100" dir="2700000" algn="tl">
                    <a:srgbClr val="000000"/>
                  </a:outerShdw>
                </a:effectLst>
              </a:rPr>
              <a:t>Early College of Macomb</a:t>
            </a:r>
            <a:endParaRPr lang="en-US" u="sng"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0000"/>
                </a:solidFill>
              </a:rPr>
              <a:t>ECM students participate in an integrated sequence of high school and college courses during grades 11-13 with no out-of-pocket cost to students and their families for books, fees, and tuition.  </a:t>
            </a:r>
          </a:p>
          <a:p>
            <a:r>
              <a:rPr lang="en-US" b="1" dirty="0" smtClean="0">
                <a:solidFill>
                  <a:srgbClr val="FF0000"/>
                </a:solidFill>
              </a:rPr>
              <a:t>Students will graduate with their high school diplomas and have a opportunity to earn up to 62 credits towards a Associate’s Degree or Technical Certificate.</a:t>
            </a:r>
          </a:p>
          <a:p>
            <a:r>
              <a:rPr lang="en-US" b="1" dirty="0" smtClean="0">
                <a:solidFill>
                  <a:srgbClr val="FF0000"/>
                </a:solidFill>
              </a:rPr>
              <a:t>Interested students will need to fill out an application and meet with their counselor.</a:t>
            </a:r>
          </a:p>
          <a:p>
            <a:r>
              <a:rPr lang="en-US" b="1" dirty="0" smtClean="0">
                <a:solidFill>
                  <a:srgbClr val="FF0000"/>
                </a:solidFill>
              </a:rPr>
              <a:t>Students currently attend ECM Program. If you would like to speak to them, please let your counselor know.   </a:t>
            </a:r>
          </a:p>
          <a:p>
            <a:r>
              <a:rPr lang="en-US" b="1" dirty="0" smtClean="0">
                <a:solidFill>
                  <a:srgbClr val="FF0000"/>
                </a:solidFill>
                <a:hlinkClick r:id="rId2"/>
              </a:rPr>
              <a:t>www.ecmacomb.org</a:t>
            </a:r>
            <a:endParaRPr lang="en-US" b="1" dirty="0" smtClean="0">
              <a:solidFill>
                <a:srgbClr val="FF0000"/>
              </a:solidFill>
            </a:endParaRPr>
          </a:p>
          <a:p>
            <a:endParaRPr lang="en-US"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noAutofit/>
          </a:bodyPr>
          <a:lstStyle/>
          <a:p>
            <a:pPr algn="ctr" eaLnBrk="1" fontAlgn="auto" hangingPunct="1">
              <a:spcAft>
                <a:spcPts val="0"/>
              </a:spcAft>
              <a:defRPr/>
            </a:pPr>
            <a:r>
              <a:rPr sz="5000" dirty="0" smtClean="0">
                <a:solidFill>
                  <a:srgbClr val="FF0000"/>
                </a:solidFill>
                <a:effectLst>
                  <a:outerShdw blurRad="38100" dist="38100" dir="2700000" algn="tl">
                    <a:srgbClr val="000000"/>
                  </a:outerShdw>
                </a:effectLst>
              </a:rPr>
              <a:t>Classes that require applications</a:t>
            </a:r>
          </a:p>
        </p:txBody>
      </p:sp>
      <p:sp>
        <p:nvSpPr>
          <p:cNvPr id="11267" name="Rectangle 3"/>
          <p:cNvSpPr>
            <a:spLocks noGrp="1" noChangeArrowheads="1"/>
          </p:cNvSpPr>
          <p:nvPr>
            <p:ph idx="1"/>
          </p:nvPr>
        </p:nvSpPr>
        <p:spPr/>
        <p:txBody>
          <a:bodyPr>
            <a:normAutofit/>
          </a:bodyPr>
          <a:lstStyle/>
          <a:p>
            <a:pPr eaLnBrk="1" hangingPunct="1">
              <a:spcBef>
                <a:spcPct val="0"/>
              </a:spcBef>
              <a:buClr>
                <a:srgbClr val="C00000"/>
              </a:buClr>
            </a:pPr>
            <a:r>
              <a:rPr lang="en-US" b="1" dirty="0" smtClean="0">
                <a:solidFill>
                  <a:srgbClr val="FF0000"/>
                </a:solidFill>
                <a:ea typeface="ＭＳ Ｐゴシック" pitchFamily="34" charset="-128"/>
              </a:rPr>
              <a:t>AP</a:t>
            </a:r>
          </a:p>
          <a:p>
            <a:pPr eaLnBrk="1" hangingPunct="1">
              <a:spcBef>
                <a:spcPct val="0"/>
              </a:spcBef>
              <a:buClr>
                <a:srgbClr val="C00000"/>
              </a:buClr>
            </a:pPr>
            <a:r>
              <a:rPr lang="en-US" b="1" dirty="0" smtClean="0">
                <a:solidFill>
                  <a:srgbClr val="FF0000"/>
                </a:solidFill>
                <a:ea typeface="ＭＳ Ｐゴシック" pitchFamily="34" charset="-128"/>
              </a:rPr>
              <a:t>Yearbook</a:t>
            </a:r>
          </a:p>
          <a:p>
            <a:pPr eaLnBrk="1" hangingPunct="1">
              <a:spcBef>
                <a:spcPct val="0"/>
              </a:spcBef>
              <a:buClr>
                <a:srgbClr val="C00000"/>
              </a:buClr>
            </a:pPr>
            <a:r>
              <a:rPr lang="en-US" u="sng" dirty="0" smtClean="0">
                <a:solidFill>
                  <a:srgbClr val="FF0000"/>
                </a:solidFill>
                <a:ea typeface="ＭＳ Ｐゴシック" pitchFamily="34" charset="-128"/>
              </a:rPr>
              <a:t>How to get the Forms</a:t>
            </a:r>
            <a:r>
              <a:rPr lang="en-US" dirty="0" smtClean="0">
                <a:solidFill>
                  <a:srgbClr val="FF0000"/>
                </a:solidFill>
                <a:ea typeface="ＭＳ Ｐゴシック" pitchFamily="34" charset="-128"/>
              </a:rPr>
              <a:t>:</a:t>
            </a:r>
          </a:p>
          <a:p>
            <a:pPr marL="742950" lvl="1" indent="-285750" eaLnBrk="1" hangingPunct="1">
              <a:spcBef>
                <a:spcPct val="0"/>
              </a:spcBef>
              <a:buClr>
                <a:srgbClr val="C00000"/>
              </a:buClr>
            </a:pPr>
            <a:r>
              <a:rPr lang="en-US" sz="2600" dirty="0" smtClean="0">
                <a:solidFill>
                  <a:srgbClr val="FF0000"/>
                </a:solidFill>
                <a:ea typeface="ＭＳ Ｐゴシック" pitchFamily="34" charset="-128"/>
              </a:rPr>
              <a:t>Go to: </a:t>
            </a:r>
            <a:r>
              <a:rPr lang="en-US" sz="2600" dirty="0" smtClean="0">
                <a:solidFill>
                  <a:srgbClr val="FF0000"/>
                </a:solidFill>
                <a:ea typeface="ＭＳ Ｐゴシック" pitchFamily="34" charset="-128"/>
                <a:hlinkClick r:id="rId3"/>
              </a:rPr>
              <a:t>http://lakeshoreschools.org/</a:t>
            </a:r>
            <a:endParaRPr lang="en-US" sz="2600" dirty="0" smtClean="0">
              <a:solidFill>
                <a:srgbClr val="FF0000"/>
              </a:solidFill>
              <a:ea typeface="ＭＳ Ｐゴシック" pitchFamily="34" charset="-128"/>
            </a:endParaRPr>
          </a:p>
          <a:p>
            <a:pPr marL="742950" lvl="1" indent="-285750" eaLnBrk="1" hangingPunct="1">
              <a:spcBef>
                <a:spcPct val="0"/>
              </a:spcBef>
              <a:buClr>
                <a:srgbClr val="C00000"/>
              </a:buClr>
            </a:pPr>
            <a:r>
              <a:rPr lang="en-US" sz="2600" dirty="0" smtClean="0">
                <a:solidFill>
                  <a:srgbClr val="FF0000"/>
                </a:solidFill>
                <a:ea typeface="ＭＳ Ｐゴシック" pitchFamily="34" charset="-128"/>
              </a:rPr>
              <a:t>Click on “Lake Shore High School”</a:t>
            </a:r>
          </a:p>
          <a:p>
            <a:pPr marL="742950" lvl="1" indent="-285750" eaLnBrk="1" hangingPunct="1">
              <a:spcBef>
                <a:spcPct val="0"/>
              </a:spcBef>
              <a:buClr>
                <a:srgbClr val="C00000"/>
              </a:buClr>
            </a:pPr>
            <a:r>
              <a:rPr lang="en-US" sz="2600" dirty="0" smtClean="0">
                <a:solidFill>
                  <a:srgbClr val="FF0000"/>
                </a:solidFill>
                <a:ea typeface="ＭＳ Ｐゴシック" pitchFamily="34" charset="-128"/>
              </a:rPr>
              <a:t>Click on “Course Selection”</a:t>
            </a:r>
          </a:p>
          <a:p>
            <a:pPr marL="742950" lvl="1" indent="-285750" eaLnBrk="1" hangingPunct="1">
              <a:spcBef>
                <a:spcPct val="0"/>
              </a:spcBef>
              <a:buClr>
                <a:srgbClr val="C00000"/>
              </a:buClr>
            </a:pPr>
            <a:r>
              <a:rPr lang="en-US" sz="2600" dirty="0" smtClean="0">
                <a:solidFill>
                  <a:srgbClr val="FF0000"/>
                </a:solidFill>
                <a:ea typeface="ＭＳ Ｐゴシック" pitchFamily="34" charset="-128"/>
              </a:rPr>
              <a:t>Scroll to “Sophomore Grade Information”</a:t>
            </a:r>
          </a:p>
          <a:p>
            <a:pPr marL="742950" lvl="1" indent="-285750" eaLnBrk="1" hangingPunct="1">
              <a:spcBef>
                <a:spcPct val="0"/>
              </a:spcBef>
              <a:buClr>
                <a:srgbClr val="C00000"/>
              </a:buClr>
            </a:pPr>
            <a:r>
              <a:rPr lang="en-US" sz="2600" dirty="0" smtClean="0">
                <a:solidFill>
                  <a:srgbClr val="FF0000"/>
                </a:solidFill>
                <a:ea typeface="ＭＳ Ｐゴシック" pitchFamily="34" charset="-128"/>
              </a:rPr>
              <a:t>Click on the form(s) you need and print them</a:t>
            </a:r>
          </a:p>
          <a:p>
            <a:pPr marL="742950" lvl="1" indent="-285750" eaLnBrk="1" hangingPunct="1">
              <a:spcBef>
                <a:spcPct val="0"/>
              </a:spcBef>
              <a:buClr>
                <a:srgbClr val="C00000"/>
              </a:buClr>
            </a:pPr>
            <a:r>
              <a:rPr lang="en-US" sz="2600" dirty="0" smtClean="0">
                <a:solidFill>
                  <a:srgbClr val="FF0000"/>
                </a:solidFill>
                <a:ea typeface="ＭＳ Ｐゴシック" pitchFamily="34" charset="-128"/>
              </a:rPr>
              <a:t>Complete the Form(s)!</a:t>
            </a:r>
            <a:endParaRPr lang="en-US" sz="2600" u="sng" dirty="0" smtClean="0">
              <a:solidFill>
                <a:srgbClr val="FF0000"/>
              </a:solidFill>
              <a:ea typeface="ＭＳ Ｐゴシック" pitchFamily="34" charset="-128"/>
            </a:endParaRPr>
          </a:p>
          <a:p>
            <a:pPr marL="742950" lvl="1" indent="-285750" eaLnBrk="1" hangingPunct="1">
              <a:spcBef>
                <a:spcPct val="0"/>
              </a:spcBef>
              <a:buClr>
                <a:srgbClr val="C00000"/>
              </a:buClr>
            </a:pPr>
            <a:r>
              <a:rPr lang="en-US" sz="2600" b="1" dirty="0" smtClean="0">
                <a:solidFill>
                  <a:srgbClr val="FF0000"/>
                </a:solidFill>
                <a:ea typeface="ＭＳ Ｐゴシック" pitchFamily="34" charset="-128"/>
              </a:rPr>
              <a:t>Bring the completed Form(s) with you when you register!</a:t>
            </a: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4151</TotalTime>
  <Words>1175</Words>
  <Application>Microsoft Office PowerPoint</Application>
  <PresentationFormat>On-screen Show (4:3)</PresentationFormat>
  <Paragraphs>122</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Lake Shore High School</vt:lpstr>
      <vt:lpstr>Slide 2</vt:lpstr>
      <vt:lpstr>Career Cruising and EDP</vt:lpstr>
      <vt:lpstr>Where are you planning on going to college?</vt:lpstr>
      <vt:lpstr>LSHS AP Course  for Sophomores</vt:lpstr>
      <vt:lpstr>How to sign up for  AP classes</vt:lpstr>
      <vt:lpstr>Dual Enrollment</vt:lpstr>
      <vt:lpstr>Early College of Macomb</vt:lpstr>
      <vt:lpstr>Classes that require applications</vt:lpstr>
      <vt:lpstr>Course Book</vt:lpstr>
      <vt:lpstr>             How Do You Fill Out Your  Registration Form?</vt:lpstr>
      <vt:lpstr>Sophomore Scheduling Form</vt:lpstr>
      <vt:lpstr>Getting Started…</vt:lpstr>
      <vt:lpstr>Select ‘Class Registration’ from left side of the screen</vt:lpstr>
      <vt:lpstr>  Review the selected courses for English, Math, Science, and Social Studies. They have been selected for you based on your requirements. Make Changes where appropriate</vt:lpstr>
      <vt:lpstr>Move to the line titled  ‘10th Grade english’. Select the box with the pencil at the end of the  row to choose your english classes. </vt:lpstr>
      <vt:lpstr>If you are currently in literature &amp; rhetoric, you will select american literature a, B, C.  If you are currently in honors lit. &amp; rhetoric, you’ll select honors american lit. a, b, &amp; c.</vt:lpstr>
      <vt:lpstr>Move to the line titled ‘Electives’ Select the box with the pencil at the end of the  row to choose your Elective classes. </vt:lpstr>
      <vt:lpstr>Choose up to five (5) Electives based on what you have not completed in your graduation requirements check box. </vt:lpstr>
      <vt:lpstr>After pressing ‘okay’ your Elective classes should be visible on the main request screen and the red exclamation point (!) should turn into a green check(P)</vt:lpstr>
      <vt:lpstr>Move to the line titled ‘Alternates’. Select the box with the pencil at the end of the  row to choose your Alternate classes. </vt:lpstr>
      <vt:lpstr>You may select up to 6 Alternates in case there are conflicts with your originally selected classes</vt:lpstr>
      <vt:lpstr>After pressing ‘okay’ your Alternate classes should be visible on the main request screen and the red exclamation point (!) should turn into a green check(P)</vt:lpstr>
      <vt:lpstr>Double check your schedule. It must add up to at least 7.5 credit hours in order to have a full schedule! Once everything is complete, press the submit button at the bottom of the screen.</vt:lpstr>
      <vt:lpstr>Scheduling Time Line</vt:lpstr>
      <vt:lpstr>Scheduling Time Line</vt:lpstr>
      <vt:lpstr>REMEMBER !!!</vt:lpstr>
      <vt:lpstr>VERY IMPORTANT!!</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Lake Shore Public Schools</dc:creator>
  <cp:lastModifiedBy>jweiss</cp:lastModifiedBy>
  <cp:revision>369</cp:revision>
  <cp:lastPrinted>1601-01-01T00:00:00Z</cp:lastPrinted>
  <dcterms:created xsi:type="dcterms:W3CDTF">2007-02-20T20:35:21Z</dcterms:created>
  <dcterms:modified xsi:type="dcterms:W3CDTF">2019-01-25T14:27:57Z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TC010900161033</vt:lpwstr>
  </property>
</Properties>
</file>